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3" r:id="rId11"/>
    <p:sldId id="294" r:id="rId12"/>
    <p:sldId id="292" r:id="rId13"/>
    <p:sldId id="295" r:id="rId14"/>
  </p:sldIdLst>
  <p:sldSz cx="9906000" cy="6858000" type="A4"/>
  <p:notesSz cx="6743700" cy="98933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FFFF"/>
    <a:srgbClr val="D1D1FF"/>
    <a:srgbClr val="F7F7F7"/>
    <a:srgbClr val="FFE7E7"/>
    <a:srgbClr val="EAEAEA"/>
    <a:srgbClr val="F3FF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894" autoAdjust="0"/>
    <p:restoredTop sz="94660"/>
  </p:normalViewPr>
  <p:slideViewPr>
    <p:cSldViewPr>
      <p:cViewPr>
        <p:scale>
          <a:sx n="75" d="100"/>
          <a:sy n="75" d="100"/>
        </p:scale>
        <p:origin x="-2136" y="-882"/>
      </p:cViewPr>
      <p:guideLst>
        <p:guide orient="horz" pos="73"/>
        <p:guide pos="60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fld id="{90B65409-51DE-4C6A-AE09-B8C4BD408B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2150" y="741363"/>
            <a:ext cx="5360988" cy="3711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9000"/>
            <a:ext cx="494665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fld id="{B9074E08-92A5-4595-B6C9-18F9BF9BCA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5029200" y="3938588"/>
            <a:ext cx="43815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ko-KR" alt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6418263"/>
            <a:ext cx="4160838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/>
          </a:p>
        </p:txBody>
      </p:sp>
      <p:sp>
        <p:nvSpPr>
          <p:cNvPr id="3" name="직사각형 2"/>
          <p:cNvSpPr/>
          <p:nvPr userDrawn="1"/>
        </p:nvSpPr>
        <p:spPr bwMode="auto">
          <a:xfrm>
            <a:off x="5735638" y="6381750"/>
            <a:ext cx="4160837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4888" y="6237288"/>
            <a:ext cx="11366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lg019.co.kr/index.html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 userDrawn="1"/>
        </p:nvGrpSpPr>
        <p:grpSpPr bwMode="auto">
          <a:xfrm>
            <a:off x="303213" y="520700"/>
            <a:ext cx="9507537" cy="74613"/>
            <a:chOff x="128" y="384"/>
            <a:chExt cx="5528" cy="47"/>
          </a:xfrm>
        </p:grpSpPr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144" y="408"/>
              <a:ext cx="5512" cy="0"/>
            </a:xfrm>
            <a:prstGeom prst="line">
              <a:avLst/>
            </a:prstGeom>
            <a:noFill/>
            <a:ln w="28575">
              <a:solidFill>
                <a:srgbClr val="54532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28" y="384"/>
              <a:ext cx="2032" cy="47"/>
            </a:xfrm>
            <a:prstGeom prst="rect">
              <a:avLst/>
            </a:prstGeom>
            <a:solidFill>
              <a:srgbClr val="65643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ko-KR" altLang="en-US"/>
            </a:p>
          </p:txBody>
        </p:sp>
      </p:grpSp>
      <p:pic>
        <p:nvPicPr>
          <p:cNvPr id="1027" name="Picture 14" descr="top_logo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/>
          <a:srcRect t="19067" b="3813"/>
          <a:stretch>
            <a:fillRect/>
          </a:stretch>
        </p:blipFill>
        <p:spPr bwMode="auto">
          <a:xfrm>
            <a:off x="273050" y="6413500"/>
            <a:ext cx="1571625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8667750" y="6413500"/>
            <a:ext cx="1238250" cy="311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lnSpc>
                <a:spcPct val="80000"/>
              </a:lnSpc>
              <a:spcBef>
                <a:spcPct val="50000"/>
              </a:spcBef>
              <a:defRPr/>
            </a:pPr>
            <a:r>
              <a:rPr kumimoji="0" lang="ko-KR" altLang="en-US" sz="1800" b="0">
                <a:solidFill>
                  <a:srgbClr val="339933"/>
                </a:solidFill>
                <a:ea typeface="HY얕은샘물M" pitchFamily="18" charset="-127"/>
              </a:rPr>
              <a:t>고객사랑경영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4500563" y="6257925"/>
            <a:ext cx="581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defRPr/>
            </a:pPr>
            <a:fld id="{3FBE9AA7-105E-41AB-AEB0-83B85C330652}" type="slidenum">
              <a:rPr lang="en-US" altLang="ko-KR"/>
              <a:pPr marL="457200" indent="-457200">
                <a:defRPr/>
              </a:pPr>
              <a:t>‹#›</a:t>
            </a:fld>
            <a:r>
              <a:rPr lang="en-US" altLang="ko-KR"/>
              <a:t>/12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75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ommunicative logo"/>
          <p:cNvPicPr>
            <a:picLocks noChangeAspect="1" noChangeArrowheads="1"/>
          </p:cNvPicPr>
          <p:nvPr/>
        </p:nvPicPr>
        <p:blipFill>
          <a:blip r:embed="rId2" cstate="print"/>
          <a:srcRect l="71317" t="34869" r="14595" b="43018"/>
          <a:stretch>
            <a:fillRect/>
          </a:stretch>
        </p:blipFill>
        <p:spPr bwMode="auto">
          <a:xfrm>
            <a:off x="0" y="3838575"/>
            <a:ext cx="27209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직사각형 13"/>
          <p:cNvSpPr/>
          <p:nvPr/>
        </p:nvSpPr>
        <p:spPr bwMode="auto">
          <a:xfrm>
            <a:off x="2505075" y="2924175"/>
            <a:ext cx="4824413" cy="1728788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611" name="Rectangle 1083"/>
          <p:cNvSpPr>
            <a:spLocks noChangeArrowheads="1"/>
          </p:cNvSpPr>
          <p:nvPr/>
        </p:nvSpPr>
        <p:spPr bwMode="auto">
          <a:xfrm>
            <a:off x="1712913" y="1571625"/>
            <a:ext cx="6338887" cy="762000"/>
          </a:xfrm>
          <a:prstGeom prst="rect">
            <a:avLst/>
          </a:prstGeom>
          <a:solidFill>
            <a:srgbClr val="FF3300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ko-KR" sz="2800" dirty="0">
                <a:solidFill>
                  <a:schemeClr val="bg1"/>
                </a:solidFill>
                <a:latin typeface="굴림" pitchFamily="50" charset="-127"/>
              </a:rPr>
              <a:t>OO </a:t>
            </a:r>
            <a:r>
              <a:rPr lang="ko-KR" altLang="en-US" sz="2800" dirty="0">
                <a:solidFill>
                  <a:schemeClr val="bg1"/>
                </a:solidFill>
                <a:latin typeface="굴림" pitchFamily="50" charset="-127"/>
              </a:rPr>
              <a:t>아틀리에 설립심의 발표자료</a:t>
            </a:r>
          </a:p>
        </p:txBody>
      </p:sp>
      <p:sp>
        <p:nvSpPr>
          <p:cNvPr id="3077" name="Text Box 1093"/>
          <p:cNvSpPr txBox="1">
            <a:spLocks noChangeArrowheads="1"/>
          </p:cNvSpPr>
          <p:nvPr/>
        </p:nvSpPr>
        <p:spPr bwMode="auto">
          <a:xfrm>
            <a:off x="4460875" y="5210175"/>
            <a:ext cx="10791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0"/>
            <a:r>
              <a:rPr kumimoji="0" lang="en-US" altLang="ko-KR" sz="1400" smtClean="0"/>
              <a:t>2013. </a:t>
            </a:r>
            <a:r>
              <a:rPr kumimoji="0" lang="en-US" altLang="ko-KR" sz="1400" dirty="0"/>
              <a:t>0. 00</a:t>
            </a:r>
          </a:p>
        </p:txBody>
      </p:sp>
      <p:sp>
        <p:nvSpPr>
          <p:cNvPr id="3078" name="Text Box 1093"/>
          <p:cNvSpPr txBox="1">
            <a:spLocks noChangeArrowheads="1"/>
          </p:cNvSpPr>
          <p:nvPr/>
        </p:nvSpPr>
        <p:spPr bwMode="auto">
          <a:xfrm>
            <a:off x="3981450" y="5568950"/>
            <a:ext cx="2014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0"/>
            <a:r>
              <a:rPr kumimoji="0" lang="ko-KR" altLang="en-US" sz="1400"/>
              <a:t>발표자</a:t>
            </a:r>
            <a:r>
              <a:rPr kumimoji="0" lang="en-US" altLang="ko-KR" sz="1400"/>
              <a:t>: ____________</a:t>
            </a:r>
          </a:p>
        </p:txBody>
      </p:sp>
      <p:sp>
        <p:nvSpPr>
          <p:cNvPr id="3079" name="Rectangle 1073"/>
          <p:cNvSpPr>
            <a:spLocks noChangeArrowheads="1"/>
          </p:cNvSpPr>
          <p:nvPr/>
        </p:nvSpPr>
        <p:spPr bwMode="auto">
          <a:xfrm>
            <a:off x="2649538" y="3068638"/>
            <a:ext cx="3927475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학과	 </a:t>
            </a:r>
            <a:r>
              <a:rPr lang="en-US" altLang="ko-KR" sz="1600"/>
              <a:t>: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책임교수</a:t>
            </a:r>
            <a:r>
              <a:rPr lang="en-US" altLang="ko-KR" sz="1600"/>
              <a:t>: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참여교수</a:t>
            </a:r>
            <a:r>
              <a:rPr lang="en-US" altLang="ko-KR" sz="160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참여기업</a:t>
            </a:r>
            <a:r>
              <a:rPr lang="en-US" altLang="ko-KR" sz="1600"/>
              <a:t>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5. </a:t>
            </a:r>
            <a:r>
              <a:rPr kumimoji="0" lang="ko-KR" altLang="en-US" sz="1800">
                <a:solidFill>
                  <a:schemeClr val="tx2"/>
                </a:solidFill>
              </a:rPr>
              <a:t>산학협력교육 추진 계획</a:t>
            </a:r>
          </a:p>
        </p:txBody>
      </p:sp>
      <p:sp>
        <p:nvSpPr>
          <p:cNvPr id="3" name="직사각형 2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776288" y="1052513"/>
            <a:ext cx="77771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ko-KR" altLang="en-US"/>
              <a:t>입주 의무사항인 동국대 본교생 </a:t>
            </a:r>
            <a:r>
              <a:rPr lang="en-US" altLang="ko-KR"/>
              <a:t>3</a:t>
            </a:r>
            <a:r>
              <a:rPr lang="ko-KR" altLang="en-US"/>
              <a:t>인 이상과 연구활동을 하기 위한 계획을 상세히 적으세요</a:t>
            </a:r>
            <a:r>
              <a:rPr lang="en-US" altLang="ko-KR"/>
              <a:t>.</a:t>
            </a:r>
          </a:p>
          <a:p>
            <a:pPr marL="228600" indent="-228600">
              <a:buFontTx/>
              <a:buAutoNum type="arabicPeriod"/>
            </a:pPr>
            <a:endParaRPr lang="en-US" altLang="ko-KR"/>
          </a:p>
          <a:p>
            <a:pPr marL="228600" indent="-228600"/>
            <a:r>
              <a:rPr lang="en-US" altLang="ko-KR"/>
              <a:t>    </a:t>
            </a:r>
            <a:r>
              <a:rPr lang="ko-KR" altLang="en-US"/>
              <a:t>예</a:t>
            </a:r>
            <a:r>
              <a:rPr lang="en-US" altLang="ko-KR"/>
              <a:t>) </a:t>
            </a:r>
            <a:r>
              <a:rPr lang="ko-KR" altLang="en-US"/>
              <a:t>인턴쉽</a:t>
            </a:r>
            <a:r>
              <a:rPr lang="en-US" altLang="ko-KR"/>
              <a:t>, </a:t>
            </a:r>
            <a:r>
              <a:rPr lang="ko-KR" altLang="en-US"/>
              <a:t>프로젝트 연구원 참여</a:t>
            </a:r>
            <a:r>
              <a:rPr lang="en-US" altLang="ko-KR"/>
              <a:t>, </a:t>
            </a:r>
            <a:r>
              <a:rPr lang="ko-KR" altLang="en-US"/>
              <a:t>기타 연구참여</a:t>
            </a:r>
            <a:endParaRPr lang="en-US" altLang="ko-KR"/>
          </a:p>
          <a:p>
            <a:pPr marL="228600" indent="-228600"/>
            <a:r>
              <a:rPr lang="en-US" altLang="ko-KR"/>
              <a:t>        </a:t>
            </a:r>
            <a:r>
              <a:rPr lang="en-US" altLang="ko-KR">
                <a:sym typeface="Wingdings" pitchFamily="2" charset="2"/>
              </a:rPr>
              <a:t> </a:t>
            </a:r>
            <a:r>
              <a:rPr lang="ko-KR" altLang="en-US">
                <a:sym typeface="Wingdings" pitchFamily="2" charset="2"/>
              </a:rPr>
              <a:t>위 사항들은 증빙자료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프로젝트를 통한 지급증빙서류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산학협력단 발급가능</a:t>
            </a:r>
            <a:r>
              <a:rPr lang="en-US" altLang="ko-KR">
                <a:sym typeface="Wingdings" pitchFamily="2" charset="2"/>
              </a:rPr>
              <a:t>), </a:t>
            </a:r>
            <a:r>
              <a:rPr lang="ko-KR" altLang="en-US">
                <a:sym typeface="Wingdings" pitchFamily="2" charset="2"/>
              </a:rPr>
              <a:t>자체 인건비 지급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지급 증빙 제출</a:t>
            </a:r>
            <a:r>
              <a:rPr lang="en-US" altLang="ko-KR">
                <a:sym typeface="Wingdings" pitchFamily="2" charset="2"/>
              </a:rPr>
              <a:t>)</a:t>
            </a:r>
            <a:r>
              <a:rPr lang="ko-KR" altLang="en-US">
                <a:sym typeface="Wingdings" pitchFamily="2" charset="2"/>
              </a:rPr>
              <a:t>가 필수임</a:t>
            </a:r>
            <a:r>
              <a:rPr lang="en-US" altLang="ko-KR">
                <a:sym typeface="Wingdings" pitchFamily="2" charset="2"/>
              </a:rPr>
              <a:t>. </a:t>
            </a:r>
            <a:r>
              <a:rPr lang="ko-KR" altLang="en-US">
                <a:sym typeface="Wingdings" pitchFamily="2" charset="2"/>
              </a:rPr>
              <a:t>증빙할 수 없는 경우 불인정 함</a:t>
            </a:r>
            <a:endParaRPr lang="ko-KR" altLang="en-US"/>
          </a:p>
        </p:txBody>
      </p:sp>
      <p:sp>
        <p:nvSpPr>
          <p:cNvPr id="5" name="직사각형 4"/>
          <p:cNvSpPr/>
          <p:nvPr/>
        </p:nvSpPr>
        <p:spPr bwMode="auto">
          <a:xfrm>
            <a:off x="560388" y="2565400"/>
            <a:ext cx="8064500" cy="14398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776288" y="2781300"/>
            <a:ext cx="77771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2. </a:t>
            </a:r>
            <a:r>
              <a:rPr lang="ko-KR" altLang="en-US"/>
              <a:t>기타 학생들의 교육에 기여할 수 있는 방안을 작성하시오</a:t>
            </a:r>
            <a:r>
              <a:rPr lang="en-US" altLang="ko-KR"/>
              <a:t>.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6. </a:t>
            </a:r>
            <a:r>
              <a:rPr kumimoji="0" lang="ko-KR" altLang="en-US" sz="1800">
                <a:solidFill>
                  <a:schemeClr val="tx2"/>
                </a:solidFill>
              </a:rPr>
              <a:t>기술이전 계획 및 세미나 계획</a:t>
            </a:r>
          </a:p>
        </p:txBody>
      </p:sp>
      <p:sp>
        <p:nvSpPr>
          <p:cNvPr id="3" name="직사각형 2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776288" y="1052513"/>
            <a:ext cx="77771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1. </a:t>
            </a:r>
            <a:r>
              <a:rPr lang="ko-KR" altLang="en-US"/>
              <a:t>입주 의무사항인  콘텐츠 및 기술이전 계획을 상세히 적으시오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5" name="직사각형 4"/>
          <p:cNvSpPr/>
          <p:nvPr/>
        </p:nvSpPr>
        <p:spPr bwMode="auto">
          <a:xfrm>
            <a:off x="560388" y="2565400"/>
            <a:ext cx="8064500" cy="14398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776288" y="2863850"/>
            <a:ext cx="77771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ko-KR" altLang="en-US"/>
              <a:t>입주기간동안 </a:t>
            </a:r>
            <a:r>
              <a:rPr lang="en-US" altLang="ko-KR"/>
              <a:t>1~2</a:t>
            </a:r>
            <a:r>
              <a:rPr lang="ko-KR" altLang="en-US"/>
              <a:t>회의 소정의 세미나 개최비가 지원됨</a:t>
            </a:r>
            <a:r>
              <a:rPr lang="en-US" altLang="ko-KR"/>
              <a:t>, </a:t>
            </a:r>
            <a:r>
              <a:rPr lang="ko-KR" altLang="en-US"/>
              <a:t>이를 위한 상세 계획 작성</a:t>
            </a:r>
            <a:endParaRPr lang="en-US" altLang="ko-KR"/>
          </a:p>
          <a:p>
            <a:pPr marL="228600" indent="-228600"/>
            <a:r>
              <a:rPr lang="en-US" altLang="ko-KR"/>
              <a:t>      </a:t>
            </a:r>
            <a:r>
              <a:rPr lang="en-US" altLang="ko-KR">
                <a:sym typeface="Wingdings" pitchFamily="2" charset="2"/>
              </a:rPr>
              <a:t> </a:t>
            </a:r>
            <a:r>
              <a:rPr lang="ko-KR" altLang="en-US">
                <a:sym typeface="Wingdings" pitchFamily="2" charset="2"/>
              </a:rPr>
              <a:t>지원비 뿐만 아니라</a:t>
            </a:r>
            <a:r>
              <a:rPr lang="en-US" altLang="ko-KR">
                <a:sym typeface="Wingdings" pitchFamily="2" charset="2"/>
              </a:rPr>
              <a:t>, </a:t>
            </a:r>
            <a:r>
              <a:rPr lang="ko-KR" altLang="en-US">
                <a:sym typeface="Wingdings" pitchFamily="2" charset="2"/>
              </a:rPr>
              <a:t>자체 투자 비용도 작성할 것</a:t>
            </a:r>
            <a:endParaRPr lang="en-US" altLang="ko-KR">
              <a:sym typeface="Wingdings" pitchFamily="2" charset="2"/>
            </a:endParaRPr>
          </a:p>
          <a:p>
            <a:pPr marL="228600" indent="-228600"/>
            <a:r>
              <a:rPr lang="en-US" altLang="ko-KR">
                <a:sym typeface="Wingdings" pitchFamily="2" charset="2"/>
              </a:rPr>
              <a:t>           </a:t>
            </a:r>
            <a:r>
              <a:rPr lang="ko-KR" altLang="en-US">
                <a:sym typeface="Wingdings" pitchFamily="2" charset="2"/>
              </a:rPr>
              <a:t>예</a:t>
            </a:r>
            <a:r>
              <a:rPr lang="en-US" altLang="ko-KR">
                <a:sym typeface="Wingdings" pitchFamily="2" charset="2"/>
              </a:rPr>
              <a:t>) </a:t>
            </a:r>
            <a:r>
              <a:rPr lang="ko-KR" altLang="en-US">
                <a:sym typeface="Wingdings" pitchFamily="2" charset="2"/>
              </a:rPr>
              <a:t>학교에서 공간제공 및 현수막</a:t>
            </a:r>
            <a:r>
              <a:rPr lang="en-US" altLang="ko-KR">
                <a:sym typeface="Wingdings" pitchFamily="2" charset="2"/>
              </a:rPr>
              <a:t>, </a:t>
            </a:r>
            <a:r>
              <a:rPr lang="ko-KR" altLang="en-US">
                <a:sym typeface="Wingdings" pitchFamily="2" charset="2"/>
              </a:rPr>
              <a:t>다과</a:t>
            </a: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제공</a:t>
            </a:r>
            <a:endParaRPr lang="en-US" altLang="ko-KR">
              <a:sym typeface="Wingdings" pitchFamily="2" charset="2"/>
            </a:endParaRPr>
          </a:p>
          <a:p>
            <a:pPr marL="228600" indent="-228600"/>
            <a:r>
              <a:rPr lang="en-US" altLang="ko-KR">
                <a:sym typeface="Wingdings" pitchFamily="2" charset="2"/>
              </a:rPr>
              <a:t>                 </a:t>
            </a:r>
            <a:r>
              <a:rPr lang="ko-KR" altLang="en-US">
                <a:sym typeface="Wingdings" pitchFamily="2" charset="2"/>
              </a:rPr>
              <a:t>기업에서 자료집 및 연사초빙 등</a:t>
            </a: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7. </a:t>
            </a:r>
            <a:r>
              <a:rPr kumimoji="0" lang="ko-KR" altLang="en-US" sz="1800">
                <a:solidFill>
                  <a:schemeClr val="tx2"/>
                </a:solidFill>
              </a:rPr>
              <a:t>구성원 소개</a:t>
            </a:r>
          </a:p>
        </p:txBody>
      </p:sp>
      <p:grpSp>
        <p:nvGrpSpPr>
          <p:cNvPr id="14339" name="Group 80"/>
          <p:cNvGrpSpPr>
            <a:grpSpLocks/>
          </p:cNvGrpSpPr>
          <p:nvPr/>
        </p:nvGrpSpPr>
        <p:grpSpPr bwMode="auto">
          <a:xfrm>
            <a:off x="381000" y="1066800"/>
            <a:ext cx="2286000" cy="4876800"/>
            <a:chOff x="480" y="720"/>
            <a:chExt cx="1968" cy="1920"/>
          </a:xfrm>
        </p:grpSpPr>
        <p:sp>
          <p:nvSpPr>
            <p:cNvPr id="4" name="Rectangle 74"/>
            <p:cNvSpPr>
              <a:spLocks noChangeArrowheads="1"/>
            </p:cNvSpPr>
            <p:nvPr/>
          </p:nvSpPr>
          <p:spPr bwMode="auto">
            <a:xfrm>
              <a:off x="480" y="720"/>
              <a:ext cx="959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dirty="0"/>
                <a:t>참여교수진</a:t>
              </a:r>
              <a:endParaRPr lang="en-US" altLang="ko-KR" dirty="0"/>
            </a:p>
          </p:txBody>
        </p:sp>
        <p:sp>
          <p:nvSpPr>
            <p:cNvPr id="5" name="Rectangle 75"/>
            <p:cNvSpPr>
              <a:spLocks noChangeArrowheads="1"/>
            </p:cNvSpPr>
            <p:nvPr/>
          </p:nvSpPr>
          <p:spPr bwMode="auto">
            <a:xfrm>
              <a:off x="480" y="1728"/>
              <a:ext cx="959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dirty="0"/>
                <a:t>참여기업</a:t>
              </a:r>
              <a:endParaRPr lang="en-US" altLang="ko-KR" dirty="0"/>
            </a:p>
          </p:txBody>
        </p:sp>
        <p:sp>
          <p:nvSpPr>
            <p:cNvPr id="6" name="Rectangle 76"/>
            <p:cNvSpPr>
              <a:spLocks noChangeArrowheads="1"/>
            </p:cNvSpPr>
            <p:nvPr/>
          </p:nvSpPr>
          <p:spPr bwMode="auto">
            <a:xfrm>
              <a:off x="1536" y="720"/>
              <a:ext cx="912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400" dirty="0"/>
                <a:t>책임교수</a:t>
              </a:r>
              <a:endParaRPr lang="en-US" altLang="ko-KR" sz="1400" dirty="0"/>
            </a:p>
            <a:p>
              <a:pPr algn="ctr">
                <a:defRPr/>
              </a:pPr>
              <a:r>
                <a:rPr lang="en-US" altLang="ko-KR" sz="1400" dirty="0"/>
                <a:t>: OOO</a:t>
              </a:r>
              <a:endParaRPr lang="ko-KR" altLang="en-US" sz="1400" dirty="0"/>
            </a:p>
          </p:txBody>
        </p:sp>
        <p:sp>
          <p:nvSpPr>
            <p:cNvPr id="7" name="Rectangle 77"/>
            <p:cNvSpPr>
              <a:spLocks noChangeArrowheads="1"/>
            </p:cNvSpPr>
            <p:nvPr/>
          </p:nvSpPr>
          <p:spPr bwMode="auto">
            <a:xfrm>
              <a:off x="1536" y="1200"/>
              <a:ext cx="912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400" dirty="0"/>
                <a:t>참여교수</a:t>
              </a:r>
              <a:endParaRPr lang="en-US" altLang="ko-KR" sz="1400" dirty="0"/>
            </a:p>
            <a:p>
              <a:pPr algn="ctr">
                <a:defRPr/>
              </a:pPr>
              <a:r>
                <a:rPr lang="en-US" altLang="ko-KR" sz="1400" dirty="0"/>
                <a:t>: OOO</a:t>
              </a:r>
              <a:endParaRPr lang="ko-KR" altLang="en-US" sz="1400" dirty="0"/>
            </a:p>
            <a:p>
              <a:pPr algn="ctr">
                <a:defRPr/>
              </a:pPr>
              <a:r>
                <a:rPr lang="en-US" altLang="ko-KR" sz="1400" dirty="0"/>
                <a:t> </a:t>
              </a:r>
            </a:p>
          </p:txBody>
        </p:sp>
        <p:sp>
          <p:nvSpPr>
            <p:cNvPr id="8" name="Rectangle 78"/>
            <p:cNvSpPr>
              <a:spLocks noChangeArrowheads="1"/>
            </p:cNvSpPr>
            <p:nvPr/>
          </p:nvSpPr>
          <p:spPr bwMode="auto">
            <a:xfrm>
              <a:off x="1536" y="1728"/>
              <a:ext cx="912" cy="2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ko-KR" sz="1400" dirty="0"/>
                <a:t>A</a:t>
              </a:r>
              <a:endParaRPr lang="ko-KR" altLang="en-US" sz="1400" dirty="0"/>
            </a:p>
          </p:txBody>
        </p:sp>
        <p:sp>
          <p:nvSpPr>
            <p:cNvPr id="9" name="Rectangle 79"/>
            <p:cNvSpPr>
              <a:spLocks noChangeArrowheads="1"/>
            </p:cNvSpPr>
            <p:nvPr/>
          </p:nvSpPr>
          <p:spPr bwMode="auto">
            <a:xfrm>
              <a:off x="1536" y="2415"/>
              <a:ext cx="912" cy="2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ko-KR" sz="1400" dirty="0"/>
                <a:t>C</a:t>
              </a:r>
              <a:endParaRPr lang="ko-KR" altLang="en-US" sz="1400" dirty="0"/>
            </a:p>
          </p:txBody>
        </p:sp>
      </p:grpSp>
      <p:sp>
        <p:nvSpPr>
          <p:cNvPr id="14340" name="Text Box 90"/>
          <p:cNvSpPr txBox="1">
            <a:spLocks noChangeArrowheads="1"/>
          </p:cNvSpPr>
          <p:nvPr/>
        </p:nvSpPr>
        <p:spPr bwMode="auto">
          <a:xfrm>
            <a:off x="2743200" y="1052513"/>
            <a:ext cx="617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연구분야 및 핵심기술</a:t>
            </a:r>
            <a:r>
              <a:rPr lang="en-US" altLang="ko-KR"/>
              <a:t> </a:t>
            </a:r>
          </a:p>
          <a:p>
            <a:pPr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연구실적</a:t>
            </a:r>
          </a:p>
        </p:txBody>
      </p:sp>
      <p:sp>
        <p:nvSpPr>
          <p:cNvPr id="14341" name="Text Box 91"/>
          <p:cNvSpPr txBox="1">
            <a:spLocks noChangeArrowheads="1"/>
          </p:cNvSpPr>
          <p:nvPr/>
        </p:nvSpPr>
        <p:spPr bwMode="auto">
          <a:xfrm>
            <a:off x="2743200" y="2287588"/>
            <a:ext cx="609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연구분야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연구실적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등등</a:t>
            </a:r>
            <a:endParaRPr lang="en-US" altLang="ko-KR">
              <a:sym typeface="Wingdings" pitchFamily="2" charset="2"/>
            </a:endParaRPr>
          </a:p>
        </p:txBody>
      </p:sp>
      <p:sp>
        <p:nvSpPr>
          <p:cNvPr id="14342" name="Text Box 92"/>
          <p:cNvSpPr txBox="1">
            <a:spLocks noChangeArrowheads="1"/>
          </p:cNvSpPr>
          <p:nvPr/>
        </p:nvSpPr>
        <p:spPr bwMode="auto">
          <a:xfrm>
            <a:off x="2743200" y="3567113"/>
            <a:ext cx="4419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ko-KR" altLang="en-US"/>
              <a:t>주요</a:t>
            </a:r>
            <a:r>
              <a:rPr lang="en-US" altLang="ko-KR"/>
              <a:t> </a:t>
            </a:r>
            <a:r>
              <a:rPr lang="ko-KR" altLang="en-US"/>
              <a:t>사업분야</a:t>
            </a:r>
            <a:endParaRPr lang="en-US" altLang="ko-KR"/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핵심기술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연매출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전체직원수</a:t>
            </a:r>
          </a:p>
        </p:txBody>
      </p:sp>
      <p:sp>
        <p:nvSpPr>
          <p:cNvPr id="14" name="Rectangle 78"/>
          <p:cNvSpPr>
            <a:spLocks noChangeArrowheads="1"/>
          </p:cNvSpPr>
          <p:nvPr/>
        </p:nvSpPr>
        <p:spPr bwMode="auto">
          <a:xfrm>
            <a:off x="1614488" y="4437063"/>
            <a:ext cx="1060450" cy="666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ko-KR" sz="1400" dirty="0"/>
              <a:t>B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8 . EA </a:t>
            </a:r>
            <a:r>
              <a:rPr kumimoji="0" lang="ko-KR" altLang="en-US" sz="1800">
                <a:solidFill>
                  <a:schemeClr val="tx2"/>
                </a:solidFill>
              </a:rPr>
              <a:t>공간 지원 요청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15925" y="981075"/>
          <a:ext cx="8640960" cy="225106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2168"/>
                <a:gridCol w="7128792"/>
              </a:tblGrid>
              <a:tr h="572737"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차년도 </a:t>
                      </a:r>
                      <a:r>
                        <a:rPr lang="en-US" altLang="ko-KR" sz="1200" dirty="0" smtClean="0"/>
                        <a:t>(2012.</a:t>
                      </a:r>
                      <a:r>
                        <a:rPr lang="en-US" altLang="ko-KR" sz="1200" baseline="0" dirty="0" smtClean="0"/>
                        <a:t> 4-2013.2)</a:t>
                      </a:r>
                      <a:endParaRPr lang="ko-KR" altLang="en-US" sz="1200" dirty="0" smtClean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aseline="0" dirty="0" smtClean="0"/>
                        <a:t>희망위치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OOO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호</a:t>
                      </a:r>
                      <a:endParaRPr lang="en-US" altLang="ko-KR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latinLnBrk="1">
                        <a:buFont typeface="Arial" pitchFamily="34" charset="0"/>
                        <a:buNone/>
                      </a:pPr>
                      <a:r>
                        <a:rPr lang="ko-KR" altLang="en-US" sz="1200" dirty="0" smtClean="0"/>
                        <a:t>희망평수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200" dirty="0" smtClean="0"/>
                        <a:t>최대 </a:t>
                      </a:r>
                      <a:r>
                        <a:rPr lang="en-US" altLang="ko-KR" sz="1200" dirty="0" smtClean="0"/>
                        <a:t>20</a:t>
                      </a:r>
                      <a:r>
                        <a:rPr lang="ko-KR" altLang="en-US" sz="1200" dirty="0" smtClean="0"/>
                        <a:t>평 이내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4923">
                <a:tc>
                  <a:txBody>
                    <a:bodyPr/>
                    <a:lstStyle/>
                    <a:p>
                      <a:pPr algn="ctr" latinLnBrk="1">
                        <a:buFont typeface="Arial" pitchFamily="34" charset="0"/>
                        <a:buNone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기자재 설치 계획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42"/>
          <p:cNvGraphicFramePr>
            <a:graphicFrameLocks/>
          </p:cNvGraphicFramePr>
          <p:nvPr/>
        </p:nvGraphicFramePr>
        <p:xfrm>
          <a:off x="560388" y="1746250"/>
          <a:ext cx="8572530" cy="1877565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759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설립목표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9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핵심분야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963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관련분야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시장규모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국내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)/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시장점유율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국외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)/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시장점유율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국산화율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국산화수준</a:t>
                      </a: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Ⅰ. EA </a:t>
            </a:r>
            <a:r>
              <a:rPr kumimoji="0" lang="ko-KR" altLang="en-US" sz="1800">
                <a:solidFill>
                  <a:schemeClr val="tx2"/>
                </a:solidFill>
              </a:rPr>
              <a:t>일반사항</a:t>
            </a:r>
          </a:p>
        </p:txBody>
      </p:sp>
      <p:graphicFrame>
        <p:nvGraphicFramePr>
          <p:cNvPr id="4" name="Group 142"/>
          <p:cNvGraphicFramePr>
            <a:graphicFrameLocks/>
          </p:cNvGraphicFramePr>
          <p:nvPr/>
        </p:nvGraphicFramePr>
        <p:xfrm>
          <a:off x="560388" y="865188"/>
          <a:ext cx="8572530" cy="838911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279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EA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협동연구소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책임교수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참여교수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전임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참여교수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비전임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42"/>
          <p:cNvGraphicFramePr>
            <a:graphicFrameLocks/>
          </p:cNvGraphicFramePr>
          <p:nvPr/>
        </p:nvGraphicFramePr>
        <p:xfrm>
          <a:off x="560388" y="3683000"/>
          <a:ext cx="8572530" cy="2122898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522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학생수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필요공간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업체입주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인력입주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협력기업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2. </a:t>
            </a:r>
            <a:r>
              <a:rPr kumimoji="0" lang="ko-KR" altLang="en-US" sz="1800">
                <a:solidFill>
                  <a:schemeClr val="tx2"/>
                </a:solidFill>
              </a:rPr>
              <a:t>핵심기술분야</a:t>
            </a:r>
          </a:p>
        </p:txBody>
      </p:sp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776288" y="1196975"/>
            <a:ext cx="3889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/>
              <a:t>핵심기술분야를 설명할 수 있는 그림 및 내용 요약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2. EA </a:t>
            </a:r>
            <a:r>
              <a:rPr kumimoji="0" lang="ko-KR" altLang="en-US" sz="1800">
                <a:solidFill>
                  <a:schemeClr val="tx2"/>
                </a:solidFill>
              </a:rPr>
              <a:t>설립 필요성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04800" y="1746250"/>
            <a:ext cx="1143000" cy="39624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6934200" y="1593850"/>
            <a:ext cx="1354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ko-KR" altLang="en-US"/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3810000" y="1268413"/>
            <a:ext cx="536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1400">
                <a:latin typeface="굴림" pitchFamily="50" charset="-127"/>
              </a:rPr>
              <a:t>동향</a:t>
            </a:r>
            <a:endParaRPr lang="ko-KR" altLang="en-US" sz="1400" b="0">
              <a:latin typeface="굴림" pitchFamily="50" charset="-127"/>
            </a:endParaRP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6889750" y="1268413"/>
            <a:ext cx="1425575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400">
                <a:latin typeface="굴림" pitchFamily="50" charset="-127"/>
              </a:rPr>
              <a:t>EA </a:t>
            </a:r>
            <a:r>
              <a:rPr lang="ko-KR" altLang="en-US" sz="1400">
                <a:latin typeface="굴림" pitchFamily="50" charset="-127"/>
              </a:rPr>
              <a:t>설립 필요성</a:t>
            </a:r>
            <a:endParaRPr lang="en-US" altLang="ko-KR" sz="1400">
              <a:latin typeface="굴림" pitchFamily="50" charset="-127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6608763" y="2528888"/>
            <a:ext cx="2808287" cy="2520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01600" indent="-101600" eaLnBrk="0" fontAlgn="t" latinLnBrk="0" hangingPunct="0">
              <a:lnSpc>
                <a:spcPct val="120000"/>
              </a:lnSpc>
              <a:buSzPct val="120000"/>
              <a:buFont typeface="Wingdings" pitchFamily="2" charset="2"/>
              <a:buChar char="§"/>
            </a:pPr>
            <a:r>
              <a:rPr lang="en-US" altLang="ko-KR">
                <a:latin typeface="굴림" pitchFamily="50" charset="-127"/>
              </a:rPr>
              <a:t>OOOOOO</a:t>
            </a:r>
            <a:endParaRPr lang="ko-KR" altLang="en-US">
              <a:latin typeface="굴림" pitchFamily="50" charset="-127"/>
            </a:endParaRPr>
          </a:p>
        </p:txBody>
      </p:sp>
      <p:sp>
        <p:nvSpPr>
          <p:cNvPr id="6152" name="AutoShape 9"/>
          <p:cNvSpPr>
            <a:spLocks noChangeArrowheads="1"/>
          </p:cNvSpPr>
          <p:nvPr/>
        </p:nvSpPr>
        <p:spPr bwMode="auto">
          <a:xfrm>
            <a:off x="6176963" y="2528888"/>
            <a:ext cx="220662" cy="2203450"/>
          </a:xfrm>
          <a:prstGeom prst="rightArrow">
            <a:avLst>
              <a:gd name="adj1" fmla="val 100000"/>
              <a:gd name="adj2" fmla="val 100000"/>
            </a:avLst>
          </a:prstGeom>
          <a:solidFill>
            <a:srgbClr val="C0C0C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762000" y="2154238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해외기술동향</a:t>
            </a:r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762000" y="3408363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국내기술동향</a:t>
            </a:r>
          </a:p>
        </p:txBody>
      </p:sp>
      <p:sp>
        <p:nvSpPr>
          <p:cNvPr id="6155" name="Line 13"/>
          <p:cNvSpPr>
            <a:spLocks noChangeShapeType="1"/>
          </p:cNvSpPr>
          <p:nvPr/>
        </p:nvSpPr>
        <p:spPr bwMode="auto">
          <a:xfrm>
            <a:off x="2209800" y="1593850"/>
            <a:ext cx="381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ko-KR" altLang="en-US"/>
          </a:p>
        </p:txBody>
      </p:sp>
      <p:sp>
        <p:nvSpPr>
          <p:cNvPr id="6156" name="Rectangle 14"/>
          <p:cNvSpPr>
            <a:spLocks noChangeArrowheads="1"/>
          </p:cNvSpPr>
          <p:nvPr/>
        </p:nvSpPr>
        <p:spPr bwMode="auto">
          <a:xfrm>
            <a:off x="768350" y="4946650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자사위치</a:t>
            </a:r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411413" y="2051050"/>
            <a:ext cx="3621087" cy="1263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01600" indent="-101600" eaLnBrk="0" fontAlgn="t" latinLnBrk="0" hangingPunct="0">
              <a:buSzPct val="120000"/>
              <a:buFont typeface="Wingdings" pitchFamily="2" charset="2"/>
              <a:buChar char="§"/>
            </a:pPr>
            <a:r>
              <a:rPr lang="en-US" altLang="ko-KR">
                <a:latin typeface="굴림" pitchFamily="50" charset="-127"/>
              </a:rPr>
              <a:t> OOO</a:t>
            </a:r>
            <a:endParaRPr lang="ko-KR" altLang="en-US">
              <a:latin typeface="굴림" pitchFamily="50" charset="-127"/>
            </a:endParaRPr>
          </a:p>
        </p:txBody>
      </p:sp>
      <p:sp>
        <p:nvSpPr>
          <p:cNvPr id="6158" name="Rectangle 8"/>
          <p:cNvSpPr>
            <a:spLocks noChangeArrowheads="1"/>
          </p:cNvSpPr>
          <p:nvPr/>
        </p:nvSpPr>
        <p:spPr bwMode="auto">
          <a:xfrm>
            <a:off x="344488" y="692150"/>
            <a:ext cx="91440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latinLnBrk="0" hangingPunct="0">
              <a:lnSpc>
                <a:spcPct val="110000"/>
              </a:lnSpc>
              <a:buFont typeface="Wingdings" pitchFamily="2" charset="2"/>
              <a:buNone/>
              <a:tabLst>
                <a:tab pos="2098675" algn="l"/>
              </a:tabLst>
            </a:pPr>
            <a:r>
              <a:rPr lang="en-US" altLang="ko-KR" sz="1600"/>
              <a:t>EA </a:t>
            </a:r>
            <a:r>
              <a:rPr lang="ko-KR" altLang="en-US" sz="1600"/>
              <a:t>설립 필요성을 요약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3. EA </a:t>
            </a:r>
            <a:r>
              <a:rPr kumimoji="0" lang="ko-KR" altLang="en-US" sz="1800">
                <a:solidFill>
                  <a:schemeClr val="tx2"/>
                </a:solidFill>
              </a:rPr>
              <a:t>설립 목표</a:t>
            </a:r>
          </a:p>
        </p:txBody>
      </p:sp>
      <p:sp>
        <p:nvSpPr>
          <p:cNvPr id="4" name="직사각형 3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6288" y="1052513"/>
            <a:ext cx="38893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/>
              <a:t>세가지로 </a:t>
            </a:r>
            <a:r>
              <a:rPr lang="ko-KR" altLang="en-US" dirty="0"/>
              <a:t>나누어 </a:t>
            </a:r>
            <a:r>
              <a:rPr lang="en-US" altLang="ko-KR" dirty="0"/>
              <a:t>EA </a:t>
            </a:r>
            <a:r>
              <a:rPr lang="ko-KR" altLang="en-US" dirty="0"/>
              <a:t>설립 목표 작성</a:t>
            </a:r>
            <a:endParaRPr lang="en-US" altLang="ko-KR" dirty="0"/>
          </a:p>
          <a:p>
            <a:pPr>
              <a:defRPr/>
            </a:pP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연구 분야 및 산학협력</a:t>
            </a: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교육 및 인력양성분야</a:t>
            </a: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기타분야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415925" y="981075"/>
          <a:ext cx="8784976" cy="40324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8152"/>
                <a:gridCol w="576064"/>
                <a:gridCol w="6840760"/>
              </a:tblGrid>
              <a:tr h="572737"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차년도 </a:t>
                      </a:r>
                      <a:r>
                        <a:rPr lang="en-US" altLang="ko-KR" sz="1200" dirty="0" smtClean="0"/>
                        <a:t>(2012.</a:t>
                      </a:r>
                      <a:r>
                        <a:rPr lang="en-US" altLang="ko-KR" sz="1200" baseline="0" dirty="0" smtClean="0"/>
                        <a:t> 4-2013.2)</a:t>
                      </a:r>
                      <a:endParaRPr lang="ko-KR" altLang="en-US" sz="1200" dirty="0" smtClean="0"/>
                    </a:p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835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운영 프로그램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2012</a:t>
                      </a:r>
                      <a:r>
                        <a:rPr lang="ko-KR" altLang="en-US" sz="1200" dirty="0" smtClean="0"/>
                        <a:t>년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한해동안</a:t>
                      </a:r>
                      <a:r>
                        <a:rPr lang="ko-KR" altLang="en-US" sz="1200" baseline="0" dirty="0" smtClean="0"/>
                        <a:t> 운영할 프로그램에 대해 요약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baseline="0" dirty="0" smtClean="0"/>
                        <a:t>   * </a:t>
                      </a:r>
                      <a:r>
                        <a:rPr lang="ko-KR" altLang="en-US" sz="1200" baseline="0" dirty="0" smtClean="0"/>
                        <a:t>각 프로그램 내용에 관하여 다음페이지에 각각 </a:t>
                      </a:r>
                      <a:r>
                        <a:rPr lang="ko-KR" altLang="en-US" sz="1200" baseline="0" dirty="0" err="1" smtClean="0"/>
                        <a:t>한장씩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서술할것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 typeface="Arial" pitchFamily="34" charset="0"/>
                        <a:buNone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454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4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4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과제 수주 계획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① </a:t>
            </a:r>
            <a:r>
              <a:rPr kumimoji="0" lang="en-US" altLang="ko-KR" sz="1800">
                <a:solidFill>
                  <a:schemeClr val="tx2"/>
                </a:solidFill>
              </a:rPr>
              <a:t>OOO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② </a:t>
            </a:r>
            <a:r>
              <a:rPr kumimoji="0" lang="en-US" altLang="ko-KR" sz="1800">
                <a:solidFill>
                  <a:schemeClr val="tx2"/>
                </a:solidFill>
              </a:rPr>
              <a:t>OOO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③ </a:t>
            </a:r>
            <a:r>
              <a:rPr kumimoji="0" lang="en-US" altLang="ko-KR" sz="1800">
                <a:solidFill>
                  <a:schemeClr val="tx2"/>
                </a:solidFill>
              </a:rPr>
              <a:t>OOO:  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7483</TotalTime>
  <Words>373</Words>
  <Application>Microsoft Office PowerPoint</Application>
  <PresentationFormat>A4 용지(210x297mm)</PresentationFormat>
  <Paragraphs>97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기본 디자인</vt:lpstr>
      <vt:lpstr>슬라이드 0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☎ 010-8080-3460</dc:creator>
  <cp:lastModifiedBy>Park Joon A</cp:lastModifiedBy>
  <cp:revision>352</cp:revision>
  <dcterms:created xsi:type="dcterms:W3CDTF">2004-04-23T01:58:11Z</dcterms:created>
  <dcterms:modified xsi:type="dcterms:W3CDTF">2013-04-04T06:36:59Z</dcterms:modified>
</cp:coreProperties>
</file>