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8" r:id="rId2"/>
    <p:sldId id="258" r:id="rId3"/>
    <p:sldId id="259" r:id="rId4"/>
    <p:sldId id="260" r:id="rId5"/>
    <p:sldId id="261" r:id="rId6"/>
    <p:sldId id="264" r:id="rId7"/>
    <p:sldId id="265" r:id="rId8"/>
    <p:sldId id="266" r:id="rId9"/>
    <p:sldId id="267" r:id="rId10"/>
    <p:sldId id="273" r:id="rId11"/>
    <p:sldId id="274" r:id="rId12"/>
    <p:sldId id="275" r:id="rId13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 pitchFamily="50" charset="-127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Arial" charset="0"/>
        <a:ea typeface="맑은 고딕" pitchFamily="50" charset="-127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Arial" charset="0"/>
        <a:ea typeface="맑은 고딕" pitchFamily="50" charset="-127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Arial" charset="0"/>
        <a:ea typeface="맑은 고딕" pitchFamily="50" charset="-127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Arial" charset="0"/>
        <a:ea typeface="맑은 고딕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89384" autoAdjust="0"/>
  </p:normalViewPr>
  <p:slideViewPr>
    <p:cSldViewPr showGuides="1">
      <p:cViewPr varScale="1">
        <p:scale>
          <a:sx n="70" d="100"/>
          <a:sy n="70" d="100"/>
        </p:scale>
        <p:origin x="9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DE6BD4F-06A0-40BF-9237-B82860B0CC31}" type="datetimeFigureOut">
              <a:rPr lang="ko-KR" altLang="en-US"/>
              <a:pPr>
                <a:defRPr/>
              </a:pPr>
              <a:t>2016-03-28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200">
                <a:latin typeface="맑은 고딕" pitchFamily="50" charset="-127"/>
              </a:defRPr>
            </a:lvl1pPr>
          </a:lstStyle>
          <a:p>
            <a:fld id="{C04505C1-A392-459F-8070-199D4CEBD852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5108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mtClean="0"/>
              <a:t>[</a:t>
            </a:r>
            <a:r>
              <a:rPr lang="ko-KR" altLang="en-US" smtClean="0"/>
              <a:t>발표자료 전체</a:t>
            </a:r>
            <a:r>
              <a:rPr lang="en-US" altLang="ko-KR" smtClean="0"/>
              <a:t>]</a:t>
            </a:r>
          </a:p>
          <a:p>
            <a:pPr eaLnBrk="1" hangingPunct="1">
              <a:buFontTx/>
              <a:buChar char="•"/>
            </a:pPr>
            <a:r>
              <a:rPr lang="ko-KR" altLang="en-US" smtClean="0"/>
              <a:t>작성요령</a:t>
            </a:r>
          </a:p>
          <a:p>
            <a:pPr lvl="1" eaLnBrk="1" hangingPunct="1">
              <a:buFontTx/>
              <a:buChar char="-"/>
            </a:pPr>
            <a:r>
              <a:rPr lang="ko-KR" altLang="en-US" smtClean="0"/>
              <a:t>분량</a:t>
            </a:r>
            <a:r>
              <a:rPr lang="en-US" altLang="ko-KR" smtClean="0"/>
              <a:t>: 20</a:t>
            </a:r>
            <a:r>
              <a:rPr lang="ko-KR" altLang="en-US" smtClean="0"/>
              <a:t>페이지 내외</a:t>
            </a:r>
            <a:r>
              <a:rPr lang="en-US" altLang="ko-KR" smtClean="0"/>
              <a:t>(</a:t>
            </a:r>
            <a:r>
              <a:rPr lang="ko-KR" altLang="en-US" smtClean="0"/>
              <a:t>간략히 서술</a:t>
            </a:r>
            <a:r>
              <a:rPr lang="en-US" altLang="ko-KR" smtClean="0"/>
              <a:t>)</a:t>
            </a:r>
            <a:endParaRPr lang="ko-KR" altLang="en-US" smtClean="0"/>
          </a:p>
          <a:p>
            <a:pPr eaLnBrk="1" hangingPunct="1">
              <a:spcBef>
                <a:spcPct val="0"/>
              </a:spcBef>
            </a:pPr>
            <a:endParaRPr lang="en-US" altLang="ko-KR" smtClean="0"/>
          </a:p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6148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>
              <a:spcBef>
                <a:spcPct val="0"/>
              </a:spcBef>
            </a:pPr>
            <a:fld id="{91E0E672-6245-43A6-AD65-0747A3964786}" type="slidenum">
              <a:rPr lang="ko-KR" altLang="en-US"/>
              <a:pPr>
                <a:spcBef>
                  <a:spcPct val="0"/>
                </a:spcBef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3491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>
              <a:spcBef>
                <a:spcPct val="0"/>
              </a:spcBef>
            </a:pPr>
            <a:fld id="{24F83956-BDB8-4220-9057-0C943E73A603}" type="slidenum">
              <a:rPr lang="en-US" altLang="ko-KR"/>
              <a:pPr>
                <a:spcBef>
                  <a:spcPct val="0"/>
                </a:spcBef>
              </a:pPr>
              <a:t>2</a:t>
            </a:fld>
            <a:endParaRPr lang="en-US" altLang="ko-KR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Char char="•"/>
            </a:pPr>
            <a:r>
              <a:rPr lang="ko-KR" altLang="en-US" smtClean="0"/>
              <a:t>작성요령</a:t>
            </a:r>
          </a:p>
          <a:p>
            <a:pPr lvl="1" eaLnBrk="1" hangingPunct="1">
              <a:buFontTx/>
              <a:buChar char="-"/>
            </a:pPr>
            <a:r>
              <a:rPr lang="ko-KR" altLang="en-US" smtClean="0"/>
              <a:t>발표 순서 작성</a:t>
            </a:r>
          </a:p>
          <a:p>
            <a:pPr eaLnBrk="1" hangingPunct="1">
              <a:buFontTx/>
              <a:buChar char="-"/>
            </a:pPr>
            <a:endParaRPr lang="ko-KR" altLang="en-US" smtClean="0"/>
          </a:p>
        </p:txBody>
      </p:sp>
    </p:spTree>
    <p:extLst>
      <p:ext uri="{BB962C8B-B14F-4D97-AF65-F5344CB8AC3E}">
        <p14:creationId xmlns:p14="http://schemas.microsoft.com/office/powerpoint/2010/main" val="483132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10244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>
              <a:spcBef>
                <a:spcPct val="0"/>
              </a:spcBef>
            </a:pPr>
            <a:fld id="{B72BD30A-DE31-4B26-B9B0-DC69C606840A}" type="slidenum">
              <a:rPr lang="ko-KR" altLang="en-US"/>
              <a:pPr>
                <a:spcBef>
                  <a:spcPct val="0"/>
                </a:spcBef>
              </a:pPr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6592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>
              <a:spcBef>
                <a:spcPct val="0"/>
              </a:spcBef>
            </a:pPr>
            <a:fld id="{AF64AD83-4FBA-4D38-A4E7-21E0137818BA}" type="slidenum">
              <a:rPr lang="en-US" altLang="ko-KR"/>
              <a:pPr>
                <a:spcBef>
                  <a:spcPct val="0"/>
                </a:spcBef>
              </a:pPr>
              <a:t>4</a:t>
            </a:fld>
            <a:endParaRPr lang="en-US" altLang="ko-KR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Char char="•"/>
            </a:pPr>
            <a:r>
              <a:rPr lang="ko-KR" altLang="en-US" smtClean="0"/>
              <a:t>작성요령</a:t>
            </a:r>
          </a:p>
          <a:p>
            <a:pPr lvl="1" eaLnBrk="1" hangingPunct="1">
              <a:buFontTx/>
              <a:buChar char="-"/>
            </a:pPr>
            <a:r>
              <a:rPr lang="ko-KR" altLang="en-US" smtClean="0"/>
              <a:t>설립목표 등 설명이 필요한 부분을 개조식으로 작성</a:t>
            </a:r>
          </a:p>
          <a:p>
            <a:pPr lvl="1" eaLnBrk="1" hangingPunct="1">
              <a:buFontTx/>
              <a:buChar char="-"/>
            </a:pPr>
            <a:r>
              <a:rPr lang="ko-KR" altLang="en-US" b="1" smtClean="0"/>
              <a:t>국내</a:t>
            </a:r>
            <a:r>
              <a:rPr lang="en-US" altLang="ko-KR" b="1" smtClean="0"/>
              <a:t>/</a:t>
            </a:r>
            <a:r>
              <a:rPr lang="ko-KR" altLang="en-US" b="1" smtClean="0"/>
              <a:t>국외 상품의 세계시장점유율</a:t>
            </a:r>
            <a:r>
              <a:rPr lang="en-US" altLang="ko-KR" b="1" smtClean="0"/>
              <a:t>, </a:t>
            </a:r>
            <a:r>
              <a:rPr lang="ko-KR" altLang="en-US" b="1" smtClean="0"/>
              <a:t>국산화율</a:t>
            </a:r>
            <a:r>
              <a:rPr lang="en-US" altLang="ko-KR" b="1" smtClean="0"/>
              <a:t>, </a:t>
            </a:r>
            <a:r>
              <a:rPr lang="ko-KR" altLang="en-US" b="1" smtClean="0"/>
              <a:t>국산화수준</a:t>
            </a:r>
            <a:r>
              <a:rPr lang="en-US" altLang="ko-KR" b="1" smtClean="0"/>
              <a:t>, </a:t>
            </a:r>
            <a:r>
              <a:rPr lang="ko-KR" altLang="en-US" b="1" smtClean="0"/>
              <a:t>성장성</a:t>
            </a:r>
            <a:r>
              <a:rPr lang="en-US" altLang="ko-KR" b="1" smtClean="0"/>
              <a:t>, </a:t>
            </a:r>
            <a:r>
              <a:rPr lang="ko-KR" altLang="en-US" b="1" smtClean="0"/>
              <a:t>시장전망을 개조식으로 작성</a:t>
            </a:r>
          </a:p>
          <a:p>
            <a:pPr eaLnBrk="1" hangingPunct="1">
              <a:buFontTx/>
              <a:buChar char="-"/>
            </a:pPr>
            <a:endParaRPr lang="ko-KR" altLang="en-US" b="1" smtClean="0"/>
          </a:p>
          <a:p>
            <a:pPr eaLnBrk="1" hangingPunct="1">
              <a:buFontTx/>
              <a:buChar char="•"/>
            </a:pPr>
            <a:endParaRPr lang="ko-KR" altLang="en-US" smtClean="0"/>
          </a:p>
          <a:p>
            <a:pPr eaLnBrk="1" hangingPunct="1"/>
            <a:endParaRPr lang="ko-KR" altLang="en-US" smtClean="0"/>
          </a:p>
          <a:p>
            <a:pPr eaLnBrk="1" hangingPunct="1"/>
            <a:endParaRPr lang="en-US" altLang="ko-KR" smtClean="0"/>
          </a:p>
        </p:txBody>
      </p:sp>
    </p:spTree>
    <p:extLst>
      <p:ext uri="{BB962C8B-B14F-4D97-AF65-F5344CB8AC3E}">
        <p14:creationId xmlns:p14="http://schemas.microsoft.com/office/powerpoint/2010/main" val="526686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>
              <a:spcBef>
                <a:spcPct val="0"/>
              </a:spcBef>
            </a:pPr>
            <a:fld id="{1D305FC4-DA77-47F0-B744-788C5C860EBE}" type="slidenum">
              <a:rPr lang="en-US" altLang="ko-KR"/>
              <a:pPr>
                <a:spcBef>
                  <a:spcPct val="0"/>
                </a:spcBef>
              </a:pPr>
              <a:t>5</a:t>
            </a:fld>
            <a:endParaRPr lang="en-US" altLang="ko-KR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Char char="•"/>
            </a:pPr>
            <a:r>
              <a:rPr lang="ko-KR" altLang="en-US" smtClean="0"/>
              <a:t>작성요령</a:t>
            </a:r>
          </a:p>
          <a:p>
            <a:pPr lvl="1" eaLnBrk="1" hangingPunct="1">
              <a:buFontTx/>
              <a:buChar char="-"/>
            </a:pPr>
            <a:r>
              <a:rPr lang="en-US" altLang="ko-KR" smtClean="0"/>
              <a:t>EH</a:t>
            </a:r>
            <a:r>
              <a:rPr lang="ko-KR" altLang="en-US" smtClean="0"/>
              <a:t>일반사항의 핵심분야의 기술에 대한 간략한 설명을 </a:t>
            </a:r>
            <a:r>
              <a:rPr lang="en-US" altLang="ko-KR" smtClean="0"/>
              <a:t>1~2 </a:t>
            </a:r>
            <a:r>
              <a:rPr lang="ko-KR" altLang="en-US" smtClean="0"/>
              <a:t>페이지 내에서 자유롭게 작성</a:t>
            </a:r>
          </a:p>
          <a:p>
            <a:pPr lvl="1" eaLnBrk="1" hangingPunct="1">
              <a:buFontTx/>
              <a:buChar char="-"/>
            </a:pPr>
            <a:r>
              <a:rPr lang="ko-KR" altLang="en-US" smtClean="0"/>
              <a:t>그림을 이용한 설명이 더욱 좋습니다 </a:t>
            </a:r>
            <a:r>
              <a:rPr lang="en-US" altLang="ko-KR" smtClean="0"/>
              <a:t>.</a:t>
            </a:r>
          </a:p>
          <a:p>
            <a:pPr eaLnBrk="1" hangingPunct="1">
              <a:buFontTx/>
              <a:buChar char="-"/>
            </a:pPr>
            <a:endParaRPr lang="en-US" altLang="ko-KR" smtClean="0"/>
          </a:p>
          <a:p>
            <a:pPr eaLnBrk="1" hangingPunct="1">
              <a:buFontTx/>
              <a:buChar char="•"/>
            </a:pPr>
            <a:r>
              <a:rPr lang="ko-KR" altLang="en-US" smtClean="0"/>
              <a:t>발표 요령</a:t>
            </a:r>
          </a:p>
          <a:p>
            <a:pPr lvl="1" eaLnBrk="1" hangingPunct="1">
              <a:buFontTx/>
              <a:buChar char="-"/>
            </a:pPr>
            <a:r>
              <a:rPr lang="ko-KR" altLang="en-US" smtClean="0"/>
              <a:t>이 페이지를 통하여 </a:t>
            </a:r>
            <a:r>
              <a:rPr lang="en-US" altLang="ko-KR" smtClean="0"/>
              <a:t>EH </a:t>
            </a:r>
            <a:r>
              <a:rPr lang="ko-KR" altLang="en-US" smtClean="0"/>
              <a:t>주제에 대한 요약설명을 하시기 바랍니다</a:t>
            </a:r>
            <a:r>
              <a:rPr lang="en-US" altLang="ko-KR" smtClean="0"/>
              <a:t>. </a:t>
            </a:r>
          </a:p>
          <a:p>
            <a:pPr lvl="1" eaLnBrk="1" hangingPunct="1">
              <a:buFontTx/>
              <a:buChar char="-"/>
            </a:pPr>
            <a:r>
              <a:rPr lang="ko-KR" altLang="en-US" smtClean="0"/>
              <a:t>자세한 기술적 설명보다는 추상화하여 한두마디로 설명하는 것이 필요합니다</a:t>
            </a:r>
            <a:r>
              <a:rPr lang="en-US" altLang="ko-KR" smtClean="0"/>
              <a:t>. </a:t>
            </a:r>
          </a:p>
          <a:p>
            <a:pPr lvl="1" eaLnBrk="1" hangingPunct="1">
              <a:buFontTx/>
              <a:buChar char="-"/>
            </a:pPr>
            <a:endParaRPr lang="en-US" altLang="ko-KR" smtClean="0"/>
          </a:p>
          <a:p>
            <a:pPr eaLnBrk="1" hangingPunct="1"/>
            <a:endParaRPr lang="en-US" altLang="ko-KR" smtClean="0"/>
          </a:p>
        </p:txBody>
      </p:sp>
    </p:spTree>
    <p:extLst>
      <p:ext uri="{BB962C8B-B14F-4D97-AF65-F5344CB8AC3E}">
        <p14:creationId xmlns:p14="http://schemas.microsoft.com/office/powerpoint/2010/main" val="4222254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>
              <a:spcBef>
                <a:spcPct val="0"/>
              </a:spcBef>
            </a:pPr>
            <a:fld id="{F3E0B987-4E7C-4B4B-973F-95C4D50983A5}" type="slidenum">
              <a:rPr lang="en-US" altLang="ko-KR"/>
              <a:pPr>
                <a:spcBef>
                  <a:spcPct val="0"/>
                </a:spcBef>
              </a:pPr>
              <a:t>7</a:t>
            </a:fld>
            <a:endParaRPr lang="en-US" altLang="ko-KR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b="1" smtClean="0"/>
              <a:t>☞ </a:t>
            </a:r>
            <a:r>
              <a:rPr lang="ko-KR" altLang="en-US" b="1" smtClean="0"/>
              <a:t>단계별 추진전략은 초기 </a:t>
            </a:r>
            <a:r>
              <a:rPr lang="en-US" altLang="ko-KR" b="1" smtClean="0"/>
              <a:t>1,2</a:t>
            </a:r>
            <a:r>
              <a:rPr lang="ko-KR" altLang="en-US" b="1" smtClean="0"/>
              <a:t>년 내에  실적이 도출될수있도록 작성하는것이 필요합니다</a:t>
            </a:r>
            <a:r>
              <a:rPr lang="en-US" altLang="ko-KR" b="1" smtClean="0"/>
              <a:t>.</a:t>
            </a:r>
          </a:p>
          <a:p>
            <a:pPr eaLnBrk="1" hangingPunct="1"/>
            <a:r>
              <a:rPr lang="en-US" altLang="ko-KR" smtClean="0"/>
              <a:t>☞ </a:t>
            </a:r>
            <a:r>
              <a:rPr lang="ko-KR" altLang="en-US" smtClean="0"/>
              <a:t>민간부담은 기업체 수탁과제 또는 현물</a:t>
            </a:r>
            <a:r>
              <a:rPr lang="en-US" altLang="ko-KR" smtClean="0"/>
              <a:t>(</a:t>
            </a:r>
            <a:r>
              <a:rPr lang="ko-KR" altLang="en-US" smtClean="0"/>
              <a:t>장비지원</a:t>
            </a:r>
            <a:r>
              <a:rPr lang="en-US" altLang="ko-KR" smtClean="0"/>
              <a:t>)</a:t>
            </a:r>
            <a:r>
              <a:rPr lang="ko-KR" altLang="en-US" smtClean="0"/>
              <a:t>을 의미</a:t>
            </a:r>
            <a:r>
              <a:rPr lang="en-US" altLang="ko-KR" smtClean="0"/>
              <a:t>. </a:t>
            </a:r>
          </a:p>
          <a:p>
            <a:pPr eaLnBrk="1" hangingPunct="1"/>
            <a:r>
              <a:rPr lang="en-US" altLang="ko-KR" smtClean="0"/>
              <a:t>☞ </a:t>
            </a:r>
            <a:r>
              <a:rPr lang="ko-KR" altLang="en-US" smtClean="0"/>
              <a:t>정부부담은 정부 지원 과제</a:t>
            </a:r>
            <a:r>
              <a:rPr lang="en-US" altLang="ko-KR" smtClean="0"/>
              <a:t>(</a:t>
            </a:r>
            <a:r>
              <a:rPr lang="ko-KR" altLang="en-US" smtClean="0"/>
              <a:t>중기거점</a:t>
            </a:r>
            <a:r>
              <a:rPr lang="en-US" altLang="ko-KR" smtClean="0"/>
              <a:t>, </a:t>
            </a:r>
            <a:r>
              <a:rPr lang="ko-KR" altLang="en-US" smtClean="0"/>
              <a:t>차세대</a:t>
            </a:r>
            <a:r>
              <a:rPr lang="en-US" altLang="ko-KR" smtClean="0"/>
              <a:t>, </a:t>
            </a:r>
            <a:r>
              <a:rPr lang="ko-KR" altLang="en-US" smtClean="0"/>
              <a:t>지역혁신 등</a:t>
            </a:r>
            <a:r>
              <a:rPr lang="en-US" altLang="ko-KR" smtClean="0"/>
              <a:t>)</a:t>
            </a:r>
            <a:r>
              <a:rPr lang="ko-KR" altLang="en-US" smtClean="0"/>
              <a:t>의 수탁을 의미</a:t>
            </a:r>
          </a:p>
          <a:p>
            <a:pPr eaLnBrk="1" hangingPunct="1"/>
            <a:endParaRPr lang="en-US" altLang="ko-KR" smtClean="0"/>
          </a:p>
        </p:txBody>
      </p:sp>
    </p:spTree>
    <p:extLst>
      <p:ext uri="{BB962C8B-B14F-4D97-AF65-F5344CB8AC3E}">
        <p14:creationId xmlns:p14="http://schemas.microsoft.com/office/powerpoint/2010/main" val="1306791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>
              <a:spcBef>
                <a:spcPct val="0"/>
              </a:spcBef>
            </a:pPr>
            <a:fld id="{EE1DC18E-FF93-4E0E-9C19-1C9C7403FC85}" type="slidenum">
              <a:rPr lang="en-US" altLang="ko-KR"/>
              <a:pPr>
                <a:spcBef>
                  <a:spcPct val="0"/>
                </a:spcBef>
              </a:pPr>
              <a:t>9</a:t>
            </a:fld>
            <a:endParaRPr lang="en-US" altLang="ko-KR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ko-KR" altLang="en-US" b="1" smtClean="0"/>
              <a:t>프로젝트  수행금액은 추후 </a:t>
            </a:r>
            <a:r>
              <a:rPr lang="en-US" altLang="ko-KR" b="1" smtClean="0"/>
              <a:t>EA</a:t>
            </a:r>
            <a:r>
              <a:rPr lang="ko-KR" altLang="en-US" b="1" smtClean="0"/>
              <a:t>평가에 반영될 예정이므로 적정금액의 확인이 필요합니다</a:t>
            </a:r>
            <a:r>
              <a:rPr lang="en-US" altLang="ko-KR" smtClean="0"/>
              <a:t>.</a:t>
            </a:r>
          </a:p>
          <a:p>
            <a:pPr eaLnBrk="1" hangingPunct="1"/>
            <a:r>
              <a:rPr lang="ko-KR" altLang="en-US" smtClean="0"/>
              <a:t>현재 진행중인 것과 미래의 목표치를 함께 작성하시기 바랍니다</a:t>
            </a:r>
            <a:r>
              <a:rPr lang="en-US" altLang="ko-KR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354088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>
              <a:spcBef>
                <a:spcPct val="0"/>
              </a:spcBef>
            </a:pPr>
            <a:fld id="{4A929FFA-D023-488C-8CF3-F1FD4233D10C}" type="slidenum">
              <a:rPr lang="en-US" altLang="ko-KR"/>
              <a:pPr>
                <a:spcBef>
                  <a:spcPct val="0"/>
                </a:spcBef>
              </a:pPr>
              <a:t>11</a:t>
            </a:fld>
            <a:endParaRPr lang="en-US" altLang="ko-KR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Char char="•"/>
            </a:pPr>
            <a:endParaRPr lang="ko-KR" altLang="ko-KR" smtClean="0"/>
          </a:p>
        </p:txBody>
      </p:sp>
    </p:spTree>
    <p:extLst>
      <p:ext uri="{BB962C8B-B14F-4D97-AF65-F5344CB8AC3E}">
        <p14:creationId xmlns:p14="http://schemas.microsoft.com/office/powerpoint/2010/main" val="13343558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>
              <a:spcBef>
                <a:spcPct val="0"/>
              </a:spcBef>
            </a:pPr>
            <a:fld id="{479F48C4-075B-48FC-813C-E7A595E22F47}" type="slidenum">
              <a:rPr lang="en-US" altLang="ko-KR"/>
              <a:pPr>
                <a:spcBef>
                  <a:spcPct val="0"/>
                </a:spcBef>
              </a:pPr>
              <a:t>12</a:t>
            </a:fld>
            <a:endParaRPr lang="en-US" altLang="ko-KR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ko-KR" altLang="en-US" b="1" dirty="0" smtClean="0"/>
              <a:t>장비 및 비품지원금은 추후 </a:t>
            </a:r>
            <a:r>
              <a:rPr lang="en-US" altLang="ko-KR" b="1" dirty="0" smtClean="0"/>
              <a:t>EA</a:t>
            </a:r>
            <a:r>
              <a:rPr lang="ko-KR" altLang="en-US" b="1" dirty="0" smtClean="0"/>
              <a:t>평가에 </a:t>
            </a:r>
            <a:r>
              <a:rPr lang="ko-KR" altLang="en-US" b="1" dirty="0" smtClean="0"/>
              <a:t>반영될 예정입니다</a:t>
            </a:r>
            <a:r>
              <a:rPr lang="en-US" altLang="ko-KR" b="1" dirty="0" smtClean="0"/>
              <a:t>.</a:t>
            </a:r>
          </a:p>
          <a:p>
            <a:pPr eaLnBrk="1" hangingPunct="1"/>
            <a:r>
              <a:rPr lang="ko-KR" altLang="en-US" dirty="0" smtClean="0"/>
              <a:t>장비 지원금 </a:t>
            </a:r>
            <a:r>
              <a:rPr lang="en-US" altLang="ko-KR" dirty="0" smtClean="0"/>
              <a:t>: 1</a:t>
            </a:r>
            <a:r>
              <a:rPr lang="ko-KR" altLang="en-US" dirty="0" err="1" smtClean="0"/>
              <a:t>억내외</a:t>
            </a:r>
            <a:endParaRPr lang="ko-KR" altLang="en-US" dirty="0" smtClean="0"/>
          </a:p>
          <a:p>
            <a:pPr eaLnBrk="1" hangingPunct="1"/>
            <a:r>
              <a:rPr lang="ko-KR" altLang="en-US" dirty="0" smtClean="0"/>
              <a:t>비품</a:t>
            </a:r>
            <a:r>
              <a:rPr lang="en-US" altLang="ko-KR" dirty="0" smtClean="0"/>
              <a:t>(</a:t>
            </a:r>
            <a:r>
              <a:rPr lang="ko-KR" altLang="en-US" dirty="0" smtClean="0"/>
              <a:t>기반시설</a:t>
            </a:r>
            <a:r>
              <a:rPr lang="en-US" altLang="ko-KR" dirty="0" smtClean="0"/>
              <a:t>) </a:t>
            </a:r>
            <a:r>
              <a:rPr lang="ko-KR" altLang="en-US" dirty="0" smtClean="0"/>
              <a:t>지원금 </a:t>
            </a:r>
            <a:r>
              <a:rPr lang="en-US" altLang="ko-KR" dirty="0" smtClean="0"/>
              <a:t>: 1500</a:t>
            </a:r>
            <a:r>
              <a:rPr lang="ko-KR" altLang="en-US" dirty="0" smtClean="0"/>
              <a:t>만원</a:t>
            </a:r>
          </a:p>
        </p:txBody>
      </p:sp>
    </p:spTree>
    <p:extLst>
      <p:ext uri="{BB962C8B-B14F-4D97-AF65-F5344CB8AC3E}">
        <p14:creationId xmlns:p14="http://schemas.microsoft.com/office/powerpoint/2010/main" val="3007814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ommunicative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17" t="34869" r="14595" b="43018"/>
          <a:stretch>
            <a:fillRect/>
          </a:stretch>
        </p:blipFill>
        <p:spPr bwMode="auto">
          <a:xfrm>
            <a:off x="0" y="3370263"/>
            <a:ext cx="3143250" cy="348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500063"/>
            <a:ext cx="23812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r">
              <a:defRPr b="1" smtClean="0"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1670" y="3929066"/>
            <a:ext cx="6400800" cy="1752600"/>
          </a:xfrm>
        </p:spPr>
        <p:txBody>
          <a:bodyPr/>
          <a:lstStyle>
            <a:lvl1pPr marL="0" indent="0" algn="r">
              <a:buFontTx/>
              <a:buNone/>
              <a:defRPr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dirty="0" smtClean="0"/>
              <a:t>마스터 부제목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2482301177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5240D-6248-4663-8C0D-77A61CCAFF3F}" type="datetimeFigureOut">
              <a:rPr lang="ko-KR" altLang="en-US"/>
              <a:pPr>
                <a:defRPr/>
              </a:pPr>
              <a:t>2016-03-28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D3D35E-A898-462A-98AF-A44049C5F886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7330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B8887-E15C-4F75-8053-0954E468EC69}" type="datetimeFigureOut">
              <a:rPr lang="ko-KR" altLang="en-US"/>
              <a:pPr>
                <a:defRPr/>
              </a:pPr>
              <a:t>2016-03-28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6BB648-7F07-45E2-A563-F321BEBD0626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7557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A6959-3CD5-4504-85BA-01D7AE656F3C}" type="datetimeFigureOut">
              <a:rPr lang="ko-KR" altLang="en-US"/>
              <a:pPr>
                <a:defRPr/>
              </a:pPr>
              <a:t>2016-03-28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48B273-EA1E-4B06-9181-A057F916D73B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32029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04497" y="179388"/>
            <a:ext cx="7533542" cy="51911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92369" y="1050925"/>
            <a:ext cx="4075235" cy="5240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708282" y="1050925"/>
            <a:ext cx="4076700" cy="5240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2541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57158" y="203200"/>
            <a:ext cx="8229600" cy="582594"/>
          </a:xfrm>
        </p:spPr>
        <p:txBody>
          <a:bodyPr>
            <a:noAutofit/>
          </a:bodyPr>
          <a:lstStyle>
            <a:lvl1pPr algn="l">
              <a:defRPr sz="3200" b="1"/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E9B44-F6B2-4C22-8C5F-260138F437D7}" type="datetimeFigureOut">
              <a:rPr lang="ko-KR" altLang="en-US"/>
              <a:pPr>
                <a:defRPr/>
              </a:pPr>
              <a:t>2016-03-28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926551-2482-4F8A-B90D-3B3C74EEC9B7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1299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D1C04-DD06-4DBE-95DE-8604A992869E}" type="datetimeFigureOut">
              <a:rPr lang="ko-KR" altLang="en-US"/>
              <a:pPr>
                <a:defRPr/>
              </a:pPr>
              <a:t>2016-03-28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B80E10-0E62-4AC9-94E7-CD12FFA599AC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4887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02E2D-66C9-40CC-97AA-06EE216BA4F7}" type="datetimeFigureOut">
              <a:rPr lang="ko-KR" altLang="en-US"/>
              <a:pPr>
                <a:defRPr/>
              </a:pPr>
              <a:t>2016-03-28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B151C9-6484-4F4C-A94B-BD2A40ADF22D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2034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4619C-24C0-4AC9-A02C-7F7936E2EBC0}" type="datetimeFigureOut">
              <a:rPr lang="ko-KR" altLang="en-US"/>
              <a:pPr>
                <a:defRPr/>
              </a:pPr>
              <a:t>2016-03-28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CDA51-DEE1-4116-BB35-A3964807CCCC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320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AC25F-CC85-41F8-B9F6-A025F385BE8C}" type="datetimeFigureOut">
              <a:rPr lang="ko-KR" altLang="en-US"/>
              <a:pPr>
                <a:defRPr/>
              </a:pPr>
              <a:t>2016-03-28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78D1C9-D017-4235-A5F7-5163F61018D0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7828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87439-C805-4742-A6F5-BA5A55A2FB97}" type="datetimeFigureOut">
              <a:rPr lang="ko-KR" altLang="en-US"/>
              <a:pPr>
                <a:defRPr/>
              </a:pPr>
              <a:t>2016-03-28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7373D1-398D-49A3-A318-46BEC87E262D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8497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D3931-C1E4-4D47-AF6C-5CD51721C6B1}" type="datetimeFigureOut">
              <a:rPr lang="ko-KR" altLang="en-US"/>
              <a:pPr>
                <a:defRPr/>
              </a:pPr>
              <a:t>2016-03-28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BCF530-6BE1-48E8-8DC3-7298BD009BE0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942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7D6D3-53ED-430B-BB48-0082DB4F10F4}" type="datetimeFigureOut">
              <a:rPr lang="ko-KR" altLang="en-US"/>
              <a:pPr>
                <a:defRPr/>
              </a:pPr>
              <a:t>2016-03-28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47A57-5CB0-4E3A-98DE-7FEFF99EC9A8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4879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285875"/>
            <a:ext cx="8229600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8C4F54E-85BE-4461-BE1C-A96E3D88A878}" type="datetimeFigureOut">
              <a:rPr lang="ko-KR" altLang="en-US"/>
              <a:pPr>
                <a:defRPr/>
              </a:pPr>
              <a:t>2016-03-28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200">
                <a:solidFill>
                  <a:srgbClr val="898989"/>
                </a:solidFill>
                <a:latin typeface="맑은 고딕" pitchFamily="50" charset="-127"/>
              </a:defRPr>
            </a:lvl1pPr>
          </a:lstStyle>
          <a:p>
            <a:fld id="{C688ECE0-FE61-479C-8288-3DF2090A233E}" type="slidenum">
              <a:rPr lang="ko-KR" altLang="en-US"/>
              <a:pPr/>
              <a:t>‹#›</a:t>
            </a:fld>
            <a:endParaRPr lang="ko-KR" altLang="en-US"/>
          </a:p>
        </p:txBody>
      </p:sp>
      <p:pic>
        <p:nvPicPr>
          <p:cNvPr id="1031" name="Picture 2" descr="AS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852"/>
          <a:stretch>
            <a:fillRect/>
          </a:stretch>
        </p:blipFill>
        <p:spPr bwMode="auto">
          <a:xfrm>
            <a:off x="0" y="222250"/>
            <a:ext cx="9144000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모서리가 둥근 직사각형 7"/>
          <p:cNvSpPr/>
          <p:nvPr userDrawn="1"/>
        </p:nvSpPr>
        <p:spPr bwMode="auto">
          <a:xfrm>
            <a:off x="7215188" y="357188"/>
            <a:ext cx="1571625" cy="500062"/>
          </a:xfrm>
          <a:prstGeom prst="round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1033" name="Picture 10" descr="D:\Public Repository\Dongguk UI\Communicative_Logo\1-02-Communicative-Logo.jpg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725" y="214313"/>
            <a:ext cx="1604963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78" r:id="rId1"/>
    <p:sldLayoutId id="2147484167" r:id="rId2"/>
    <p:sldLayoutId id="2147484168" r:id="rId3"/>
    <p:sldLayoutId id="2147484169" r:id="rId4"/>
    <p:sldLayoutId id="2147484170" r:id="rId5"/>
    <p:sldLayoutId id="2147484171" r:id="rId6"/>
    <p:sldLayoutId id="2147484172" r:id="rId7"/>
    <p:sldLayoutId id="2147484173" r:id="rId8"/>
    <p:sldLayoutId id="2147484174" r:id="rId9"/>
    <p:sldLayoutId id="2147484175" r:id="rId10"/>
    <p:sldLayoutId id="2147484176" r:id="rId11"/>
    <p:sldLayoutId id="2147484177" r:id="rId12"/>
    <p:sldLayoutId id="2147484179" r:id="rId13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dirty="0" smtClean="0"/>
              <a:t>공용장비</a:t>
            </a:r>
            <a:r>
              <a:rPr lang="en-US" altLang="ko-KR" sz="3600" dirty="0" smtClean="0"/>
              <a:t> </a:t>
            </a:r>
            <a:r>
              <a:rPr lang="ko-KR" altLang="en-US" sz="3600" dirty="0"/>
              <a:t>위탁운영관리</a:t>
            </a:r>
            <a:r>
              <a:rPr lang="en-US" altLang="ko-KR" sz="3600" dirty="0"/>
              <a:t/>
            </a:r>
            <a:br>
              <a:rPr lang="en-US" altLang="ko-KR" sz="3600" dirty="0"/>
            </a:br>
            <a:r>
              <a:rPr lang="en-US" altLang="ko-KR" sz="3600" dirty="0"/>
              <a:t/>
            </a:r>
            <a:br>
              <a:rPr lang="en-US" altLang="ko-KR" sz="3600" dirty="0"/>
            </a:br>
            <a:r>
              <a:rPr lang="ko-KR" altLang="en-US" sz="3200" dirty="0">
                <a:solidFill>
                  <a:schemeClr val="bg1">
                    <a:lumMod val="50000"/>
                  </a:schemeClr>
                </a:solidFill>
              </a:rPr>
              <a:t>위탁 심의 자료</a:t>
            </a:r>
            <a:r>
              <a:rPr lang="en-US" altLang="ko-KR" sz="3600" dirty="0"/>
              <a:t/>
            </a:r>
            <a:br>
              <a:rPr lang="en-US" altLang="ko-KR" sz="3600" dirty="0"/>
            </a:br>
            <a:endParaRPr lang="ko-KR" altLang="en-US" sz="3600" dirty="0"/>
          </a:p>
        </p:txBody>
      </p:sp>
      <p:sp>
        <p:nvSpPr>
          <p:cNvPr id="5123" name="Rectangle 1073"/>
          <p:cNvSpPr>
            <a:spLocks noChangeArrowheads="1"/>
          </p:cNvSpPr>
          <p:nvPr/>
        </p:nvSpPr>
        <p:spPr bwMode="auto">
          <a:xfrm>
            <a:off x="3929063" y="4071938"/>
            <a:ext cx="3929062" cy="127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latinLnBrk="1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latinLnBrk="0" hangingPunct="1">
              <a:lnSpc>
                <a:spcPct val="90000"/>
              </a:lnSpc>
              <a:buClr>
                <a:srgbClr val="990000"/>
              </a:buClr>
              <a:buFont typeface="Wingdings" pitchFamily="2" charset="2"/>
              <a:buChar char="q"/>
            </a:pPr>
            <a:r>
              <a:rPr kumimoji="1" lang="ko-KR" altLang="en-US" sz="1600" dirty="0">
                <a:latin typeface="Arial" charset="0"/>
              </a:rPr>
              <a:t>기업명	 </a:t>
            </a:r>
            <a:r>
              <a:rPr kumimoji="1" lang="en-US" altLang="ko-KR" sz="1600" dirty="0">
                <a:latin typeface="Arial" charset="0"/>
              </a:rPr>
              <a:t>: </a:t>
            </a:r>
          </a:p>
          <a:p>
            <a:pPr eaLnBrk="1" latinLnBrk="0" hangingPunct="1">
              <a:lnSpc>
                <a:spcPct val="90000"/>
              </a:lnSpc>
              <a:buClr>
                <a:srgbClr val="990000"/>
              </a:buClr>
              <a:buFont typeface="Wingdings" pitchFamily="2" charset="2"/>
              <a:buChar char="q"/>
            </a:pPr>
            <a:r>
              <a:rPr kumimoji="1" lang="ko-KR" altLang="en-US" sz="1600" dirty="0" smtClean="0">
                <a:latin typeface="Arial" charset="0"/>
              </a:rPr>
              <a:t>대표이사 </a:t>
            </a:r>
            <a:r>
              <a:rPr kumimoji="1" lang="en-US" altLang="ko-KR" sz="1600" dirty="0" smtClean="0">
                <a:latin typeface="Arial" charset="0"/>
              </a:rPr>
              <a:t>: </a:t>
            </a:r>
            <a:endParaRPr kumimoji="1" lang="en-US" altLang="ko-KR" sz="16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3133725"/>
            <a:ext cx="7772400" cy="466725"/>
          </a:xfrm>
          <a:solidFill>
            <a:srgbClr val="FFFF99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ko-KR" altLang="en-US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지원요청 </a:t>
            </a:r>
          </a:p>
        </p:txBody>
      </p:sp>
      <p:sp>
        <p:nvSpPr>
          <p:cNvPr id="25603" name="Rectangle 6"/>
          <p:cNvSpPr>
            <a:spLocks noChangeArrowheads="1"/>
          </p:cNvSpPr>
          <p:nvPr/>
        </p:nvSpPr>
        <p:spPr bwMode="auto">
          <a:xfrm>
            <a:off x="1595438" y="3919538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latinLnBrk="1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latinLnBrk="1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lvl="1" eaLnBrk="1" latinLnBrk="0" hangingPunct="1">
              <a:buClr>
                <a:srgbClr val="990000"/>
              </a:buClr>
              <a:buFont typeface="Wingdings" pitchFamily="2" charset="2"/>
              <a:buChar char="q"/>
            </a:pPr>
            <a:r>
              <a:rPr kumimoji="1" lang="en-US" altLang="ko-KR" sz="2000">
                <a:latin typeface="Arial" charset="0"/>
              </a:rPr>
              <a:t> </a:t>
            </a:r>
            <a:r>
              <a:rPr kumimoji="1" lang="ko-KR" altLang="en-US" sz="2000">
                <a:latin typeface="Arial" charset="0"/>
              </a:rPr>
              <a:t>공간 지원 요청</a:t>
            </a:r>
          </a:p>
          <a:p>
            <a:pPr lvl="1" eaLnBrk="1" latinLnBrk="0" hangingPunct="1">
              <a:buClr>
                <a:srgbClr val="990000"/>
              </a:buClr>
              <a:buFont typeface="Wingdings" pitchFamily="2" charset="2"/>
              <a:buChar char="q"/>
            </a:pPr>
            <a:r>
              <a:rPr kumimoji="1" lang="ko-KR" altLang="en-US" sz="2000">
                <a:latin typeface="Arial" charset="0"/>
              </a:rPr>
              <a:t> 시설 지원 요청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03200"/>
            <a:ext cx="8229600" cy="582613"/>
          </a:xfrm>
        </p:spPr>
        <p:txBody>
          <a:bodyPr/>
          <a:lstStyle/>
          <a:p>
            <a:pPr eaLnBrk="1" hangingPunct="1"/>
            <a:r>
              <a:rPr lang="ko-KR" altLang="en-US" smtClean="0"/>
              <a:t>공간 지원요청</a:t>
            </a:r>
          </a:p>
        </p:txBody>
      </p:sp>
      <p:sp>
        <p:nvSpPr>
          <p:cNvPr id="26627" name="AutoShape 4"/>
          <p:cNvSpPr>
            <a:spLocks noChangeArrowheads="1"/>
          </p:cNvSpPr>
          <p:nvPr/>
        </p:nvSpPr>
        <p:spPr bwMode="auto">
          <a:xfrm>
            <a:off x="788988" y="1520825"/>
            <a:ext cx="7173912" cy="9906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Arial" charset="0"/>
            </a:endParaRPr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577850" y="1216025"/>
            <a:ext cx="1617663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1" lang="ko-KR" altLang="en-US" sz="2000">
                <a:latin typeface="HY헤드라인M" pitchFamily="18" charset="-127"/>
                <a:ea typeface="HY헤드라인M" pitchFamily="18" charset="-127"/>
              </a:rPr>
              <a:t>운영공간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01613"/>
            <a:ext cx="8229600" cy="582612"/>
          </a:xfrm>
        </p:spPr>
        <p:txBody>
          <a:bodyPr/>
          <a:lstStyle/>
          <a:p>
            <a:pPr algn="l" eaLnBrk="1" hangingPunct="1"/>
            <a:r>
              <a:rPr lang="ko-KR" altLang="en-US" sz="3200" b="1" dirty="0" smtClean="0"/>
              <a:t>시설 지원요청</a:t>
            </a:r>
          </a:p>
        </p:txBody>
      </p:sp>
      <p:graphicFrame>
        <p:nvGraphicFramePr>
          <p:cNvPr id="94500" name="Group 292"/>
          <p:cNvGraphicFramePr>
            <a:graphicFrameLocks noGrp="1"/>
          </p:cNvGraphicFramePr>
          <p:nvPr/>
        </p:nvGraphicFramePr>
        <p:xfrm>
          <a:off x="909638" y="1663700"/>
          <a:ext cx="7350125" cy="1968501"/>
        </p:xfrm>
        <a:graphic>
          <a:graphicData uri="http://schemas.openxmlformats.org/drawingml/2006/table">
            <a:tbl>
              <a:tblPr/>
              <a:tblGrid>
                <a:gridCol w="1837531"/>
                <a:gridCol w="2300578"/>
                <a:gridCol w="1374485"/>
                <a:gridCol w="1837531"/>
              </a:tblGrid>
              <a:tr h="3221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항 목</a:t>
                      </a:r>
                    </a:p>
                  </a:txBody>
                  <a:tcPr marL="83074" marR="83074" marT="46799" marB="4679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내용</a:t>
                      </a: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비용</a:t>
                      </a: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천원</a:t>
                      </a: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비고</a:t>
                      </a: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461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3074" marR="83074" marT="46799" marB="4679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3074" marR="83074" marT="46799" marB="4679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3074" marR="83074" marT="46799" marB="4679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1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계</a:t>
                      </a:r>
                    </a:p>
                  </a:txBody>
                  <a:tcPr marL="83074" marR="83074" marT="46799" marB="4679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4501" name="Group 293"/>
          <p:cNvGraphicFramePr>
            <a:graphicFrameLocks noGrp="1"/>
          </p:cNvGraphicFramePr>
          <p:nvPr>
            <p:ph sz="half" idx="2"/>
          </p:nvPr>
        </p:nvGraphicFramePr>
        <p:xfrm>
          <a:off x="954088" y="4456113"/>
          <a:ext cx="7286626" cy="1592263"/>
        </p:xfrm>
        <a:graphic>
          <a:graphicData uri="http://schemas.openxmlformats.org/drawingml/2006/table">
            <a:tbl>
              <a:tblPr/>
              <a:tblGrid>
                <a:gridCol w="1456739"/>
                <a:gridCol w="1458204"/>
                <a:gridCol w="1456739"/>
                <a:gridCol w="1458205"/>
                <a:gridCol w="1456739"/>
              </a:tblGrid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항 목</a:t>
                      </a:r>
                    </a:p>
                  </a:txBody>
                  <a:tcPr marL="84415" marR="844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내용 </a:t>
                      </a:r>
                    </a:p>
                  </a:txBody>
                  <a:tcPr marL="84415" marR="844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비용</a:t>
                      </a:r>
                      <a:r>
                        <a:rPr kumimoji="1" lang="en-US" altLang="ko-K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천원</a:t>
                      </a:r>
                      <a:r>
                        <a:rPr kumimoji="1" lang="en-US" altLang="ko-K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marL="84415" marR="844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재원 조달</a:t>
                      </a:r>
                    </a:p>
                  </a:txBody>
                  <a:tcPr marL="84415" marR="844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필요시기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460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415" marR="844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415" marR="844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415" marR="844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415" marR="844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415" marR="844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415" marR="844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415" marR="844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415" marR="844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415" marR="844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415" marR="844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415" marR="844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84415" marR="844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285875"/>
            <a:ext cx="822960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42900" indent="-342900" eaLnBrk="1" latin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ko-KR" altLang="en-US" sz="1900" dirty="0">
                <a:latin typeface="+mn-lt"/>
                <a:ea typeface="+mn-ea"/>
              </a:rPr>
              <a:t>기반시설 지원요청</a:t>
            </a:r>
            <a:endParaRPr lang="en-US" altLang="ko-KR" sz="1900" dirty="0">
              <a:latin typeface="+mn-lt"/>
              <a:ea typeface="+mn-ea"/>
            </a:endParaRPr>
          </a:p>
          <a:p>
            <a:pPr marL="342900" indent="-342900" eaLnBrk="1" latin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endParaRPr lang="en-US" altLang="ko-KR" sz="1900" dirty="0">
              <a:latin typeface="+mn-lt"/>
              <a:ea typeface="+mn-ea"/>
            </a:endParaRPr>
          </a:p>
          <a:p>
            <a:pPr marL="342900" indent="-342900" eaLnBrk="1" latin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endParaRPr lang="en-US" altLang="ko-KR" sz="1900" dirty="0">
              <a:latin typeface="+mn-lt"/>
              <a:ea typeface="+mn-ea"/>
            </a:endParaRPr>
          </a:p>
          <a:p>
            <a:pPr marL="342900" indent="-342900" eaLnBrk="1" latin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endParaRPr lang="en-US" altLang="ko-KR" sz="1900" dirty="0">
              <a:latin typeface="+mn-lt"/>
              <a:ea typeface="+mn-ea"/>
            </a:endParaRPr>
          </a:p>
          <a:p>
            <a:pPr marL="342900" indent="-342900" eaLnBrk="1" latin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endParaRPr lang="en-US" altLang="ko-KR" sz="1900" dirty="0">
              <a:latin typeface="+mn-lt"/>
              <a:ea typeface="+mn-ea"/>
            </a:endParaRPr>
          </a:p>
          <a:p>
            <a:pPr marL="342900" indent="-342900" eaLnBrk="1" latin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endParaRPr lang="en-US" altLang="ko-KR" sz="1900" dirty="0">
              <a:latin typeface="+mn-lt"/>
              <a:ea typeface="+mn-ea"/>
            </a:endParaRPr>
          </a:p>
          <a:p>
            <a:pPr marL="342900" indent="-342900" eaLnBrk="1" latin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endParaRPr lang="en-US" altLang="ko-KR" sz="1900" dirty="0">
              <a:latin typeface="+mn-lt"/>
              <a:ea typeface="+mn-ea"/>
            </a:endParaRPr>
          </a:p>
          <a:p>
            <a:pPr marL="342900" indent="-342900" eaLnBrk="1" latin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altLang="ko-KR" sz="1900" dirty="0">
                <a:latin typeface="+mn-lt"/>
                <a:ea typeface="+mn-ea"/>
              </a:rPr>
              <a:t/>
            </a:r>
            <a:br>
              <a:rPr lang="en-US" altLang="ko-KR" sz="1900" dirty="0">
                <a:latin typeface="+mn-lt"/>
                <a:ea typeface="+mn-ea"/>
              </a:rPr>
            </a:br>
            <a:endParaRPr lang="ko-KR" altLang="en-US" sz="1900" dirty="0">
              <a:latin typeface="+mn-lt"/>
              <a:ea typeface="+mn-ea"/>
            </a:endParaRPr>
          </a:p>
          <a:p>
            <a:pPr marL="342900" indent="-342900" eaLnBrk="1" latin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ko-KR" altLang="en-US" sz="1900" dirty="0">
                <a:latin typeface="+mn-lt"/>
                <a:ea typeface="+mn-ea"/>
              </a:rPr>
              <a:t>세부 계획</a:t>
            </a:r>
          </a:p>
          <a:p>
            <a:pPr marL="742950" lvl="1" indent="-285750" eaLnBrk="1" latinLnBrk="1" hangingPunct="1">
              <a:lnSpc>
                <a:spcPct val="90000"/>
              </a:lnSpc>
              <a:spcBef>
                <a:spcPct val="20000"/>
              </a:spcBef>
              <a:defRPr/>
            </a:pPr>
            <a:endParaRPr lang="en-US" altLang="ko-KR" dirty="0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01613"/>
            <a:ext cx="7735887" cy="519112"/>
          </a:xfrm>
        </p:spPr>
        <p:txBody>
          <a:bodyPr/>
          <a:lstStyle/>
          <a:p>
            <a:pPr eaLnBrk="1" hangingPunct="1"/>
            <a:r>
              <a:rPr lang="ko-KR" altLang="en-US" smtClean="0"/>
              <a:t>목 차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z="1900" dirty="0" smtClean="0"/>
              <a:t>회사개요</a:t>
            </a:r>
          </a:p>
          <a:p>
            <a:pPr lvl="1" eaLnBrk="1" hangingPunct="1">
              <a:lnSpc>
                <a:spcPct val="90000"/>
              </a:lnSpc>
            </a:pPr>
            <a:r>
              <a:rPr lang="ko-KR" altLang="en-US" sz="1800" dirty="0" smtClean="0"/>
              <a:t>회사소개</a:t>
            </a:r>
          </a:p>
          <a:p>
            <a:pPr lvl="1" eaLnBrk="1" hangingPunct="1">
              <a:lnSpc>
                <a:spcPct val="90000"/>
              </a:lnSpc>
            </a:pPr>
            <a:r>
              <a:rPr lang="ko-KR" altLang="en-US" sz="1800" dirty="0" smtClean="0"/>
              <a:t>기술보유 및 전문인력 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1900" dirty="0" smtClean="0"/>
              <a:t>세부 계획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ko-KR" sz="1800" dirty="0" smtClean="0"/>
              <a:t>5</a:t>
            </a:r>
            <a:r>
              <a:rPr lang="ko-KR" altLang="en-US" sz="1800" dirty="0" smtClean="0"/>
              <a:t>차년도 추진 목표</a:t>
            </a:r>
            <a:endParaRPr lang="en-US" altLang="ko-KR" sz="1800" dirty="0" smtClean="0"/>
          </a:p>
          <a:p>
            <a:pPr lvl="1" eaLnBrk="1" hangingPunct="1">
              <a:lnSpc>
                <a:spcPct val="90000"/>
              </a:lnSpc>
            </a:pPr>
            <a:r>
              <a:rPr lang="ko-KR" altLang="en-US" sz="1800" dirty="0" smtClean="0"/>
              <a:t>운영방안 세부 계획</a:t>
            </a:r>
          </a:p>
          <a:p>
            <a:pPr lvl="1" eaLnBrk="1" hangingPunct="1">
              <a:lnSpc>
                <a:spcPct val="90000"/>
              </a:lnSpc>
            </a:pPr>
            <a:r>
              <a:rPr lang="ko-KR" altLang="en-US" sz="1800" dirty="0" smtClean="0"/>
              <a:t>수익금 달성 세부계획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1900" dirty="0" smtClean="0"/>
              <a:t>지원요청 </a:t>
            </a:r>
          </a:p>
          <a:p>
            <a:pPr lvl="1" eaLnBrk="1" hangingPunct="1">
              <a:lnSpc>
                <a:spcPct val="90000"/>
              </a:lnSpc>
            </a:pPr>
            <a:r>
              <a:rPr lang="ko-KR" altLang="en-US" sz="1800" dirty="0" smtClean="0"/>
              <a:t>공간 지원 요청</a:t>
            </a:r>
          </a:p>
          <a:p>
            <a:pPr lvl="1" eaLnBrk="1" hangingPunct="1">
              <a:lnSpc>
                <a:spcPct val="90000"/>
              </a:lnSpc>
            </a:pPr>
            <a:r>
              <a:rPr lang="ko-KR" altLang="en-US" sz="1800" dirty="0" smtClean="0"/>
              <a:t>시설 지원 요청 </a:t>
            </a:r>
            <a:endParaRPr lang="ko-KR" altLang="en-US" sz="1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6" name="Rectangle 6"/>
          <p:cNvSpPr>
            <a:spLocks noChangeArrowheads="1"/>
          </p:cNvSpPr>
          <p:nvPr/>
        </p:nvSpPr>
        <p:spPr bwMode="auto">
          <a:xfrm>
            <a:off x="685800" y="2690813"/>
            <a:ext cx="7772400" cy="4667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eaLnBrk="1" hangingPunct="1">
              <a:defRPr/>
            </a:pPr>
            <a:r>
              <a:rPr kumimoji="1" lang="ko-KR" altLang="en-US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회사개요</a:t>
            </a:r>
            <a:endParaRPr kumimoji="1" lang="ko-KR" altLang="en-US" sz="24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1371600" y="3348038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latinLnBrk="1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latinLnBrk="1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lvl="1" eaLnBrk="1" latinLnBrk="0" hangingPunct="1">
              <a:buClr>
                <a:srgbClr val="990000"/>
              </a:buClr>
              <a:buFont typeface="Wingdings" pitchFamily="2" charset="2"/>
              <a:buChar char="q"/>
            </a:pPr>
            <a:r>
              <a:rPr lang="ko-KR" altLang="en-US" sz="2000">
                <a:latin typeface="Arial" charset="0"/>
              </a:rPr>
              <a:t>회사소개</a:t>
            </a:r>
          </a:p>
          <a:p>
            <a:pPr lvl="1" eaLnBrk="1" latinLnBrk="0" hangingPunct="1">
              <a:buClr>
                <a:srgbClr val="990000"/>
              </a:buClr>
              <a:buFont typeface="Wingdings" pitchFamily="2" charset="2"/>
              <a:buChar char="q"/>
            </a:pPr>
            <a:r>
              <a:rPr lang="ko-KR" altLang="en-US" sz="2000">
                <a:latin typeface="Arial" charset="0"/>
              </a:rPr>
              <a:t>기술보유 및 전문인력 </a:t>
            </a:r>
          </a:p>
          <a:p>
            <a:pPr lvl="1" eaLnBrk="1" latinLnBrk="0" hangingPunct="1">
              <a:buClr>
                <a:srgbClr val="990000"/>
              </a:buClr>
              <a:buFont typeface="Wingdings" pitchFamily="2" charset="2"/>
              <a:buChar char="q"/>
            </a:pPr>
            <a:r>
              <a:rPr lang="ko-KR" altLang="en-US" sz="2000">
                <a:latin typeface="Arial" charset="0"/>
              </a:rPr>
              <a:t>수익금 목표</a:t>
            </a:r>
          </a:p>
          <a:p>
            <a:pPr lvl="1" eaLnBrk="1" latinLnBrk="0" hangingPunct="1">
              <a:buClr>
                <a:srgbClr val="990000"/>
              </a:buClr>
              <a:buFontTx/>
              <a:buNone/>
            </a:pPr>
            <a:endParaRPr kumimoji="1" lang="ko-KR" alt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01613"/>
            <a:ext cx="7532687" cy="519112"/>
          </a:xfrm>
        </p:spPr>
        <p:txBody>
          <a:bodyPr/>
          <a:lstStyle/>
          <a:p>
            <a:pPr algn="l" eaLnBrk="1" hangingPunct="1"/>
            <a:r>
              <a:rPr lang="ko-KR" altLang="en-US" sz="3200" b="1" smtClean="0"/>
              <a:t>회사소개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03200"/>
            <a:ext cx="8229600" cy="582613"/>
          </a:xfrm>
        </p:spPr>
        <p:txBody>
          <a:bodyPr/>
          <a:lstStyle/>
          <a:p>
            <a:pPr eaLnBrk="1" hangingPunct="1"/>
            <a:r>
              <a:rPr lang="ko-KR" altLang="en-US" smtClean="0"/>
              <a:t>기술보유 및 전문인력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857750"/>
          </a:xfrm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690813"/>
            <a:ext cx="7772400" cy="466725"/>
          </a:xfrm>
          <a:solidFill>
            <a:srgbClr val="FFFF99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ko-KR" altLang="en-US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세부 계획</a:t>
            </a:r>
          </a:p>
        </p:txBody>
      </p:sp>
      <p:sp>
        <p:nvSpPr>
          <p:cNvPr id="921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14713"/>
            <a:ext cx="6400800" cy="1752600"/>
          </a:xfrm>
        </p:spPr>
        <p:txBody>
          <a:bodyPr/>
          <a:lstStyle/>
          <a:p>
            <a:pPr lvl="1" algn="l" eaLnBrk="1" hangingPunct="1">
              <a:buFont typeface="Arial" panose="020B0604020202020204" pitchFamily="34" charset="0"/>
              <a:buChar char="•"/>
              <a:defRPr/>
            </a:pPr>
            <a:r>
              <a:rPr lang="en-US" altLang="ko-KR" sz="2000" dirty="0" smtClean="0">
                <a:solidFill>
                  <a:schemeClr val="tx1"/>
                </a:solidFill>
              </a:rPr>
              <a:t> 5</a:t>
            </a:r>
            <a:r>
              <a:rPr lang="ko-KR" altLang="en-US" sz="2000" dirty="0" smtClean="0">
                <a:solidFill>
                  <a:schemeClr val="tx1"/>
                </a:solidFill>
              </a:rPr>
              <a:t>차년도 추진목표</a:t>
            </a:r>
          </a:p>
          <a:p>
            <a:pPr lvl="1" algn="l" eaLnBrk="1" hangingPunct="1">
              <a:buFont typeface="Arial" panose="020B0604020202020204" pitchFamily="34" charset="0"/>
              <a:buChar char="•"/>
              <a:defRPr/>
            </a:pPr>
            <a:r>
              <a:rPr lang="ko-KR" altLang="en-US" sz="2000" dirty="0" smtClean="0">
                <a:solidFill>
                  <a:schemeClr val="tx1"/>
                </a:solidFill>
              </a:rPr>
              <a:t> 운영방안 세부 계획</a:t>
            </a:r>
          </a:p>
          <a:p>
            <a:pPr lvl="1" algn="l" eaLnBrk="1" hangingPunct="1">
              <a:buFont typeface="Arial" panose="020B0604020202020204" pitchFamily="34" charset="0"/>
              <a:buChar char="•"/>
              <a:defRPr/>
            </a:pPr>
            <a:r>
              <a:rPr lang="ko-KR" altLang="en-US" sz="2000" dirty="0" smtClean="0">
                <a:solidFill>
                  <a:schemeClr val="tx1"/>
                </a:solidFill>
              </a:rPr>
              <a:t> 수익금 달성 세부계획 </a:t>
            </a:r>
          </a:p>
          <a:p>
            <a:pPr algn="l" eaLnBrk="1" hangingPunct="1">
              <a:buFont typeface="Arial" panose="020B0604020202020204" pitchFamily="34" charset="0"/>
              <a:buChar char="•"/>
              <a:defRPr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01613"/>
            <a:ext cx="7735887" cy="519112"/>
          </a:xfrm>
        </p:spPr>
        <p:txBody>
          <a:bodyPr/>
          <a:lstStyle/>
          <a:p>
            <a:pPr eaLnBrk="1" hangingPunct="1"/>
            <a:r>
              <a:rPr lang="en-US" altLang="ko-KR" dirty="0" smtClean="0"/>
              <a:t>5</a:t>
            </a:r>
            <a:r>
              <a:rPr lang="ko-KR" altLang="en-US" dirty="0" smtClean="0"/>
              <a:t>차년도 추진 목표</a:t>
            </a:r>
          </a:p>
        </p:txBody>
      </p:sp>
      <p:graphicFrame>
        <p:nvGraphicFramePr>
          <p:cNvPr id="98333" name="Group 2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536819602"/>
              </p:ext>
            </p:extLst>
          </p:nvPr>
        </p:nvGraphicFramePr>
        <p:xfrm>
          <a:off x="428625" y="2000250"/>
          <a:ext cx="7959799" cy="3475038"/>
        </p:xfrm>
        <a:graphic>
          <a:graphicData uri="http://schemas.openxmlformats.org/drawingml/2006/table">
            <a:tbl>
              <a:tblPr/>
              <a:tblGrid>
                <a:gridCol w="1479550"/>
                <a:gridCol w="6480249"/>
              </a:tblGrid>
              <a:tr h="811213">
                <a:tc>
                  <a:txBody>
                    <a:bodyPr/>
                    <a:lstStyle>
                      <a:lvl1pPr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ko-KR" altLang="ko-KR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83077" marR="83077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ko-KR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2016</a:t>
                      </a:r>
                      <a:r>
                        <a:rPr kumimoji="1" lang="ko-KR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년 </a:t>
                      </a:r>
                      <a:r>
                        <a:rPr kumimoji="1" lang="en-US" altLang="ko-KR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3</a:t>
                      </a:r>
                      <a:r>
                        <a:rPr kumimoji="1" lang="ko-KR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월 </a:t>
                      </a:r>
                      <a:r>
                        <a:rPr kumimoji="1" lang="en-US" altLang="ko-KR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~ 2016</a:t>
                      </a:r>
                      <a:r>
                        <a:rPr kumimoji="1" lang="ko-KR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년 </a:t>
                      </a:r>
                      <a:r>
                        <a:rPr kumimoji="1" lang="en-US" altLang="ko-KR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12</a:t>
                      </a:r>
                      <a:r>
                        <a:rPr kumimoji="1" lang="ko-KR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월</a:t>
                      </a:r>
                      <a:endParaRPr kumimoji="1" lang="en-US" altLang="ko-KR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83077" marR="83077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1438275">
                <a:tc>
                  <a:txBody>
                    <a:bodyPr/>
                    <a:lstStyle>
                      <a:lvl1pPr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수익금 목표</a:t>
                      </a:r>
                    </a:p>
                  </a:txBody>
                  <a:tcPr marL="83077" marR="83077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Tx/>
                        <a:buChar char="-"/>
                        <a:tabLst/>
                      </a:pPr>
                      <a:r>
                        <a:rPr kumimoji="1" lang="en-US" altLang="ko-KR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</a:p>
                  </a:txBody>
                  <a:tcPr marL="83077" marR="83077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5550">
                <a:tc>
                  <a:txBody>
                    <a:bodyPr/>
                    <a:lstStyle>
                      <a:lvl1pPr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ko-KR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달성 계획</a:t>
                      </a:r>
                    </a:p>
                  </a:txBody>
                  <a:tcPr marL="83077" marR="83077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eaLnBrk="0" latinLnBrk="1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Tx/>
                        <a:buChar char="-"/>
                        <a:tabLst/>
                      </a:pPr>
                      <a:r>
                        <a:rPr kumimoji="1" lang="en-US" altLang="ko-KR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  <a:endParaRPr kumimoji="1" lang="ko-KR" alt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83077" marR="83077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53" name="Text Box 27"/>
          <p:cNvSpPr txBox="1">
            <a:spLocks noChangeArrowheads="1"/>
          </p:cNvSpPr>
          <p:nvPr/>
        </p:nvSpPr>
        <p:spPr bwMode="auto">
          <a:xfrm>
            <a:off x="622300" y="5426075"/>
            <a:ext cx="679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latinLnBrk="0" hangingPunct="1">
              <a:buClr>
                <a:schemeClr val="folHlink"/>
              </a:buClr>
              <a:buSzPct val="60000"/>
              <a:buFontTx/>
              <a:buNone/>
            </a:pPr>
            <a:endParaRPr kumimoji="1" lang="ko-KR" altLang="ko-KR" sz="1600"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01613"/>
            <a:ext cx="7735887" cy="519112"/>
          </a:xfrm>
        </p:spPr>
        <p:txBody>
          <a:bodyPr/>
          <a:lstStyle/>
          <a:p>
            <a:pPr eaLnBrk="1" hangingPunct="1"/>
            <a:r>
              <a:rPr lang="ko-KR" altLang="en-US" smtClean="0"/>
              <a:t>운영방안 세부계획 </a:t>
            </a:r>
            <a:r>
              <a:rPr lang="en-US" altLang="ko-KR" smtClean="0"/>
              <a:t>(1)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ko-K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01613"/>
            <a:ext cx="7532687" cy="519112"/>
          </a:xfrm>
        </p:spPr>
        <p:txBody>
          <a:bodyPr/>
          <a:lstStyle/>
          <a:p>
            <a:pPr algn="l" eaLnBrk="1" hangingPunct="1"/>
            <a:r>
              <a:rPr lang="ko-KR" altLang="en-US" sz="3200" b="1" smtClean="0"/>
              <a:t>수익금 달성 세부계획 </a:t>
            </a:r>
            <a:r>
              <a:rPr lang="en-US" altLang="ko-KR" sz="3200" b="1" smtClean="0"/>
              <a:t>(2)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89050"/>
            <a:ext cx="7912100" cy="1439863"/>
          </a:xfrm>
        </p:spPr>
        <p:txBody>
          <a:bodyPr/>
          <a:lstStyle/>
          <a:p>
            <a:pPr eaLnBrk="1" hangingPunct="1"/>
            <a:r>
              <a:rPr lang="ko-KR" altLang="en-US" sz="2100" smtClean="0"/>
              <a:t>수익금 목표 및 계획</a:t>
            </a:r>
          </a:p>
          <a:p>
            <a:pPr lvl="1" eaLnBrk="1" hangingPunct="1"/>
            <a:r>
              <a:rPr lang="en-US" altLang="ko-KR" sz="2000" smtClean="0"/>
              <a:t>:</a:t>
            </a:r>
            <a:endParaRPr lang="ko-KR" altLang="en-US" sz="2000" smtClean="0"/>
          </a:p>
          <a:p>
            <a:pPr lvl="1" eaLnBrk="1" hangingPunct="1"/>
            <a:r>
              <a:rPr lang="en-US" altLang="ko-KR" sz="2000" smtClean="0"/>
              <a:t>:</a:t>
            </a:r>
            <a:endParaRPr lang="ko-KR" altLang="en-US" sz="2000" smtClean="0"/>
          </a:p>
          <a:p>
            <a:pPr eaLnBrk="1" hangingPunct="1"/>
            <a:endParaRPr lang="en-US" altLang="ko-KR" sz="2100" smtClean="0"/>
          </a:p>
        </p:txBody>
      </p:sp>
      <p:graphicFrame>
        <p:nvGraphicFramePr>
          <p:cNvPr id="93264" name="Group 8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47995622"/>
              </p:ext>
            </p:extLst>
          </p:nvPr>
        </p:nvGraphicFramePr>
        <p:xfrm>
          <a:off x="857250" y="3049589"/>
          <a:ext cx="7159625" cy="2611658"/>
        </p:xfrm>
        <a:graphic>
          <a:graphicData uri="http://schemas.openxmlformats.org/drawingml/2006/table">
            <a:tbl>
              <a:tblPr/>
              <a:tblGrid>
                <a:gridCol w="1790639"/>
                <a:gridCol w="1789173"/>
                <a:gridCol w="1790639"/>
                <a:gridCol w="1789174"/>
              </a:tblGrid>
              <a:tr h="3730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장비명</a:t>
                      </a:r>
                      <a:endParaRPr kumimoji="1" lang="ko-KR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기간</a:t>
                      </a: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금액</a:t>
                      </a: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발주처</a:t>
                      </a:r>
                      <a:endParaRPr kumimoji="1" lang="ko-KR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73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9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합계</a:t>
                      </a:r>
                    </a:p>
                  </a:txBody>
                  <a:tcPr marL="83074" marR="83074" marT="46799" marB="4679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3074" marR="83074" marT="46799" marB="467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21553" name="Text Box 81"/>
          <p:cNvSpPr txBox="1">
            <a:spLocks noChangeArrowheads="1"/>
          </p:cNvSpPr>
          <p:nvPr/>
        </p:nvSpPr>
        <p:spPr bwMode="auto">
          <a:xfrm>
            <a:off x="7000875" y="2620963"/>
            <a:ext cx="11207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latin typeface="Arial" charset="0"/>
              </a:rPr>
              <a:t>(</a:t>
            </a:r>
            <a:r>
              <a:rPr lang="ko-KR" altLang="en-US" sz="1400">
                <a:latin typeface="Arial" charset="0"/>
              </a:rPr>
              <a:t>단위</a:t>
            </a:r>
            <a:r>
              <a:rPr lang="en-US" altLang="ko-KR" sz="1400">
                <a:latin typeface="Arial" charset="0"/>
              </a:rPr>
              <a:t>, </a:t>
            </a:r>
            <a:r>
              <a:rPr lang="ko-KR" altLang="en-US" sz="1400">
                <a:latin typeface="Arial" charset="0"/>
              </a:rPr>
              <a:t>천원</a:t>
            </a:r>
            <a:r>
              <a:rPr lang="en-US" altLang="ko-KR" sz="1400">
                <a:latin typeface="Arial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</TotalTime>
  <Words>307</Words>
  <Application>Microsoft Office PowerPoint</Application>
  <PresentationFormat>화면 슬라이드 쇼(4:3)</PresentationFormat>
  <Paragraphs>100</Paragraphs>
  <Slides>12</Slides>
  <Notes>9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20" baseType="lpstr">
      <vt:lpstr>HY견고딕</vt:lpstr>
      <vt:lpstr>HY헤드라인M</vt:lpstr>
      <vt:lpstr>굴림</vt:lpstr>
      <vt:lpstr>맑은 고딕</vt:lpstr>
      <vt:lpstr>휴먼모음T</vt:lpstr>
      <vt:lpstr>Arial</vt:lpstr>
      <vt:lpstr>Wingdings</vt:lpstr>
      <vt:lpstr>Office 테마</vt:lpstr>
      <vt:lpstr>공용장비 위탁운영관리  위탁 심의 자료 </vt:lpstr>
      <vt:lpstr>목 차</vt:lpstr>
      <vt:lpstr>PowerPoint 프레젠테이션</vt:lpstr>
      <vt:lpstr>회사소개</vt:lpstr>
      <vt:lpstr>기술보유 및 전문인력</vt:lpstr>
      <vt:lpstr>세부 계획</vt:lpstr>
      <vt:lpstr>5차년도 추진 목표</vt:lpstr>
      <vt:lpstr>운영방안 세부계획 (1)</vt:lpstr>
      <vt:lpstr>수익금 달성 세부계획 (2)</vt:lpstr>
      <vt:lpstr>지원요청 </vt:lpstr>
      <vt:lpstr>공간 지원요청</vt:lpstr>
      <vt:lpstr>시설 지원요청</vt:lpstr>
    </vt:vector>
  </TitlesOfParts>
  <Company>R&amp;D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Microsoft Corporation</dc:creator>
  <cp:lastModifiedBy>user</cp:lastModifiedBy>
  <cp:revision>233</cp:revision>
  <dcterms:created xsi:type="dcterms:W3CDTF">2006-10-05T04:04:58Z</dcterms:created>
  <dcterms:modified xsi:type="dcterms:W3CDTF">2016-03-28T00:21:37Z</dcterms:modified>
</cp:coreProperties>
</file>