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57" r:id="rId1"/>
    <p:sldMasterId id="2147484464" r:id="rId2"/>
    <p:sldMasterId id="2147485049" r:id="rId3"/>
    <p:sldMasterId id="2147484112" r:id="rId4"/>
  </p:sldMasterIdLst>
  <p:notesMasterIdLst>
    <p:notesMasterId r:id="rId24"/>
  </p:notesMasterIdLst>
  <p:handoutMasterIdLst>
    <p:handoutMasterId r:id="rId25"/>
  </p:handoutMasterIdLst>
  <p:sldIdLst>
    <p:sldId id="981" r:id="rId5"/>
    <p:sldId id="1001" r:id="rId6"/>
    <p:sldId id="1000" r:id="rId7"/>
    <p:sldId id="1002" r:id="rId8"/>
    <p:sldId id="1003" r:id="rId9"/>
    <p:sldId id="1004" r:id="rId10"/>
    <p:sldId id="1005" r:id="rId11"/>
    <p:sldId id="1006" r:id="rId12"/>
    <p:sldId id="1007" r:id="rId13"/>
    <p:sldId id="1008" r:id="rId14"/>
    <p:sldId id="1009" r:id="rId15"/>
    <p:sldId id="1010" r:id="rId16"/>
    <p:sldId id="1011" r:id="rId17"/>
    <p:sldId id="1012" r:id="rId18"/>
    <p:sldId id="1013" r:id="rId19"/>
    <p:sldId id="1014" r:id="rId20"/>
    <p:sldId id="1015" r:id="rId21"/>
    <p:sldId id="1016" r:id="rId22"/>
    <p:sldId id="996" r:id="rId23"/>
  </p:sldIdLst>
  <p:sldSz cx="12192000" cy="6858000"/>
  <p:notesSz cx="6735763" cy="9866313"/>
  <p:embeddedFontLst>
    <p:embeddedFont>
      <p:font typeface="맑은 고딕" panose="020B0503020000020004" pitchFamily="50" charset="-127"/>
      <p:regular r:id="rId26"/>
      <p:bold r:id="rId27"/>
    </p:embeddedFont>
    <p:embeddedFont>
      <p:font typeface="함초롬돋움" panose="020B0604000101010101" pitchFamily="50" charset="-127"/>
      <p:regular r:id="rId28"/>
      <p:bold r:id="rId29"/>
    </p:embeddedFont>
    <p:embeddedFont>
      <p:font typeface="나눔고딕" panose="020B0600000101010101" charset="-127"/>
      <p:regular r:id="rId30"/>
      <p:bold r:id="rId31"/>
    </p:embeddedFont>
    <p:embeddedFont>
      <p:font typeface="HY헤드라인M" panose="02030600000101010101" pitchFamily="18" charset="-127"/>
      <p:regular r:id="rId32"/>
    </p:embeddedFont>
  </p:embeddedFontLst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189">
          <p15:clr>
            <a:srgbClr val="A4A3A4"/>
          </p15:clr>
        </p15:guide>
        <p15:guide id="4" orient="horz" pos="605">
          <p15:clr>
            <a:srgbClr val="A4A3A4"/>
          </p15:clr>
        </p15:guide>
        <p15:guide id="5" pos="7469">
          <p15:clr>
            <a:srgbClr val="A4A3A4"/>
          </p15:clr>
        </p15:guide>
        <p15:guide id="6" orient="horz" pos="4088">
          <p15:clr>
            <a:srgbClr val="A4A3A4"/>
          </p15:clr>
        </p15:guide>
        <p15:guide id="7" orient="horz" pos="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영아" initials="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000"/>
    <a:srgbClr val="F15424"/>
    <a:srgbClr val="000000"/>
    <a:srgbClr val="BFBFBF"/>
    <a:srgbClr val="25A3D8"/>
    <a:srgbClr val="7F6000"/>
    <a:srgbClr val="2F2F2F"/>
    <a:srgbClr val="ED7D31"/>
    <a:srgbClr val="87A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96" autoAdjust="0"/>
    <p:restoredTop sz="95000" autoAdjust="0"/>
  </p:normalViewPr>
  <p:slideViewPr>
    <p:cSldViewPr snapToGrid="0">
      <p:cViewPr varScale="1">
        <p:scale>
          <a:sx n="86" d="100"/>
          <a:sy n="86" d="100"/>
        </p:scale>
        <p:origin x="90" y="348"/>
      </p:cViewPr>
      <p:guideLst>
        <p:guide orient="horz" pos="2160"/>
        <p:guide pos="3840"/>
        <p:guide pos="189"/>
        <p:guide orient="horz" pos="605"/>
        <p:guide pos="7469"/>
        <p:guide orient="horz" pos="4088"/>
        <p:guide orient="horz" pos="368"/>
      </p:guideLst>
    </p:cSldViewPr>
  </p:slideViewPr>
  <p:outlineViewPr>
    <p:cViewPr>
      <p:scale>
        <a:sx n="33" d="100"/>
        <a:sy n="33" d="100"/>
      </p:scale>
      <p:origin x="0" y="-33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9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AFCD0B47-5FD5-473D-B581-2967D891D6E2}" type="datetimeFigureOut">
              <a:rPr lang="ko-KR" altLang="en-US" smtClean="0"/>
              <a:t>2023-06-30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C6EA2413-1D4D-4C10-8547-5E16EEF826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232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0D70D60-A916-4475-8876-B99C5F337E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717D6C0-A243-446F-9CD4-16D0F44772D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231FBEC-50A7-4305-B78A-564A7649A34C}" type="datetimeFigureOut">
              <a:rPr lang="ko-KR" altLang="en-US"/>
              <a:pPr>
                <a:defRPr/>
              </a:pPr>
              <a:t>2023-06-30</a:t>
            </a:fld>
            <a:endParaRPr lang="ko-KR" altLang="en-US"/>
          </a:p>
        </p:txBody>
      </p:sp>
      <p:sp>
        <p:nvSpPr>
          <p:cNvPr id="4" name="슬라이드 이미지 개체 틀 3">
            <a:extLst>
              <a:ext uri="{FF2B5EF4-FFF2-40B4-BE49-F238E27FC236}">
                <a16:creationId xmlns:a16="http://schemas.microsoft.com/office/drawing/2014/main" id="{2ED3D36F-9EFB-4034-9A50-9FF07EFB10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>
            <a:extLst>
              <a:ext uri="{FF2B5EF4-FFF2-40B4-BE49-F238E27FC236}">
                <a16:creationId xmlns:a16="http://schemas.microsoft.com/office/drawing/2014/main" id="{D3A8A48C-4EE7-470C-8799-53354A3FE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ko-KR" altLang="en-US" noProof="0"/>
              <a:t>마스터 텍스트 스타일 편집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13DCBE-E5F7-40F4-8E54-A63C2447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425C34F-638D-47F0-808F-78163E92F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C7BD4CA-7CFE-48E7-9C65-9BA44B81032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6376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959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8393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037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39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8926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494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052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6598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49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4957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449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811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4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531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185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5406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DB198-92D3-4923-AFC3-EADC6FE80785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713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47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7603567-308D-4150-ACE3-AE9153914A72}"/>
              </a:ext>
            </a:extLst>
          </p:cNvPr>
          <p:cNvCxnSpPr/>
          <p:nvPr userDrawn="1"/>
        </p:nvCxnSpPr>
        <p:spPr>
          <a:xfrm>
            <a:off x="0" y="584200"/>
            <a:ext cx="7091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FAEE2955-8200-4654-80D6-8442E0CBF8CD}"/>
              </a:ext>
            </a:extLst>
          </p:cNvPr>
          <p:cNvCxnSpPr>
            <a:cxnSpLocks/>
          </p:cNvCxnSpPr>
          <p:nvPr userDrawn="1"/>
        </p:nvCxnSpPr>
        <p:spPr>
          <a:xfrm>
            <a:off x="858416" y="584200"/>
            <a:ext cx="1046894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0A11B236-F512-49DD-A297-C429B41BBF54}"/>
              </a:ext>
            </a:extLst>
          </p:cNvPr>
          <p:cNvSpPr/>
          <p:nvPr userDrawn="1"/>
        </p:nvSpPr>
        <p:spPr>
          <a:xfrm rot="2380363">
            <a:off x="11882055" y="-99751"/>
            <a:ext cx="99650" cy="808902"/>
          </a:xfrm>
          <a:custGeom>
            <a:avLst/>
            <a:gdLst>
              <a:gd name="connsiteX0" fmla="*/ 0 w 99650"/>
              <a:gd name="connsiteY0" fmla="*/ 49909 h 808902"/>
              <a:gd name="connsiteX1" fmla="*/ 60174 w 99650"/>
              <a:gd name="connsiteY1" fmla="*/ 0 h 808902"/>
              <a:gd name="connsiteX2" fmla="*/ 99650 w 99650"/>
              <a:gd name="connsiteY2" fmla="*/ 47154 h 808902"/>
              <a:gd name="connsiteX3" fmla="*/ 99650 w 99650"/>
              <a:gd name="connsiteY3" fmla="*/ 726252 h 808902"/>
              <a:gd name="connsiteX4" fmla="*/ 0 w 99650"/>
              <a:gd name="connsiteY4" fmla="*/ 808902 h 80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50" h="808902">
                <a:moveTo>
                  <a:pt x="0" y="49909"/>
                </a:moveTo>
                <a:lnTo>
                  <a:pt x="60174" y="0"/>
                </a:lnTo>
                <a:lnTo>
                  <a:pt x="99650" y="47154"/>
                </a:lnTo>
                <a:lnTo>
                  <a:pt x="99650" y="726252"/>
                </a:lnTo>
                <a:lnTo>
                  <a:pt x="0" y="80890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D479594-28D6-4193-8427-348243357AE3}"/>
              </a:ext>
            </a:extLst>
          </p:cNvPr>
          <p:cNvCxnSpPr>
            <a:cxnSpLocks/>
          </p:cNvCxnSpPr>
          <p:nvPr userDrawn="1"/>
        </p:nvCxnSpPr>
        <p:spPr>
          <a:xfrm>
            <a:off x="858416" y="6489700"/>
            <a:ext cx="10468947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3CBD40-D010-4086-B28D-355C1C87CDFA}"/>
              </a:ext>
            </a:extLst>
          </p:cNvPr>
          <p:cNvSpPr/>
          <p:nvPr userDrawn="1"/>
        </p:nvSpPr>
        <p:spPr>
          <a:xfrm>
            <a:off x="11747241" y="6489700"/>
            <a:ext cx="444759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AB48801-3B6F-48DF-B6E7-848B3D91D30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494106"/>
            <a:ext cx="307910" cy="363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AF5361-BBAF-4294-9F92-D9D43F68040F}"/>
              </a:ext>
            </a:extLst>
          </p:cNvPr>
          <p:cNvSpPr txBox="1"/>
          <p:nvPr userDrawn="1"/>
        </p:nvSpPr>
        <p:spPr>
          <a:xfrm>
            <a:off x="11731185" y="6578082"/>
            <a:ext cx="478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2C341CC-423A-4157-9141-EEDFF960CC34}" type="slidenum">
              <a:rPr lang="en-US" altLang="ko-KR" sz="8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8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552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86071B57-A54E-40C0-A988-EC4EACFB0072}"/>
              </a:ext>
            </a:extLst>
          </p:cNvPr>
          <p:cNvGrpSpPr/>
          <p:nvPr userDrawn="1"/>
        </p:nvGrpSpPr>
        <p:grpSpPr>
          <a:xfrm>
            <a:off x="0" y="0"/>
            <a:ext cx="12192000" cy="584200"/>
            <a:chOff x="284" y="1166478"/>
            <a:chExt cx="12192000" cy="3156231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FCAF8F48-7D6A-46F2-B642-6C0BE761F15D}"/>
                </a:ext>
              </a:extLst>
            </p:cNvPr>
            <p:cNvSpPr/>
            <p:nvPr/>
          </p:nvSpPr>
          <p:spPr>
            <a:xfrm>
              <a:off x="284" y="1166478"/>
              <a:ext cx="12192000" cy="3004825"/>
            </a:xfrm>
            <a:custGeom>
              <a:avLst/>
              <a:gdLst>
                <a:gd name="connsiteX0" fmla="*/ 0 w 12192000"/>
                <a:gd name="connsiteY0" fmla="*/ 0 h 3004825"/>
                <a:gd name="connsiteX1" fmla="*/ 12192000 w 12192000"/>
                <a:gd name="connsiteY1" fmla="*/ 0 h 3004825"/>
                <a:gd name="connsiteX2" fmla="*/ 12192000 w 12192000"/>
                <a:gd name="connsiteY2" fmla="*/ 670966 h 3004825"/>
                <a:gd name="connsiteX3" fmla="*/ 12178189 w 12192000"/>
                <a:gd name="connsiteY3" fmla="*/ 689362 h 3004825"/>
                <a:gd name="connsiteX4" fmla="*/ 11521440 w 12192000"/>
                <a:gd name="connsiteY4" fmla="*/ 1082231 h 3004825"/>
                <a:gd name="connsiteX5" fmla="*/ 10485120 w 12192000"/>
                <a:gd name="connsiteY5" fmla="*/ 1512037 h 3004825"/>
                <a:gd name="connsiteX6" fmla="*/ 9286240 w 12192000"/>
                <a:gd name="connsiteY6" fmla="*/ 1759175 h 3004825"/>
                <a:gd name="connsiteX7" fmla="*/ 8158480 w 12192000"/>
                <a:gd name="connsiteY7" fmla="*/ 1984823 h 3004825"/>
                <a:gd name="connsiteX8" fmla="*/ 7355840 w 12192000"/>
                <a:gd name="connsiteY8" fmla="*/ 2264197 h 3004825"/>
                <a:gd name="connsiteX9" fmla="*/ 5872481 w 12192000"/>
                <a:gd name="connsiteY9" fmla="*/ 2844435 h 3004825"/>
                <a:gd name="connsiteX10" fmla="*/ 4053840 w 12192000"/>
                <a:gd name="connsiteY10" fmla="*/ 2994867 h 3004825"/>
                <a:gd name="connsiteX11" fmla="*/ 2885440 w 12192000"/>
                <a:gd name="connsiteY11" fmla="*/ 2973377 h 3004825"/>
                <a:gd name="connsiteX12" fmla="*/ 1818640 w 12192000"/>
                <a:gd name="connsiteY12" fmla="*/ 2833690 h 3004825"/>
                <a:gd name="connsiteX13" fmla="*/ 782320 w 12192000"/>
                <a:gd name="connsiteY13" fmla="*/ 2618787 h 3004825"/>
                <a:gd name="connsiteX14" fmla="*/ 10160 w 12192000"/>
                <a:gd name="connsiteY14" fmla="*/ 2403884 h 3004825"/>
                <a:gd name="connsiteX15" fmla="*/ 0 w 12192000"/>
                <a:gd name="connsiteY15" fmla="*/ 2400364 h 30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3004825">
                  <a:moveTo>
                    <a:pt x="0" y="0"/>
                  </a:moveTo>
                  <a:lnTo>
                    <a:pt x="12192000" y="0"/>
                  </a:lnTo>
                  <a:lnTo>
                    <a:pt x="12192000" y="670966"/>
                  </a:lnTo>
                  <a:lnTo>
                    <a:pt x="12178189" y="689362"/>
                  </a:lnTo>
                  <a:cubicBezTo>
                    <a:pt x="12003087" y="881768"/>
                    <a:pt x="11751310" y="949260"/>
                    <a:pt x="11521440" y="1082231"/>
                  </a:cubicBezTo>
                  <a:cubicBezTo>
                    <a:pt x="11214947" y="1259526"/>
                    <a:pt x="10857653" y="1399213"/>
                    <a:pt x="10485120" y="1512037"/>
                  </a:cubicBezTo>
                  <a:cubicBezTo>
                    <a:pt x="10112587" y="1624861"/>
                    <a:pt x="9674013" y="1680377"/>
                    <a:pt x="9286240" y="1759175"/>
                  </a:cubicBezTo>
                  <a:cubicBezTo>
                    <a:pt x="9286240" y="1759175"/>
                    <a:pt x="8480213" y="1900653"/>
                    <a:pt x="8158480" y="1984823"/>
                  </a:cubicBezTo>
                  <a:cubicBezTo>
                    <a:pt x="7836747" y="2068994"/>
                    <a:pt x="7736840" y="2120928"/>
                    <a:pt x="7355840" y="2264197"/>
                  </a:cubicBezTo>
                  <a:cubicBezTo>
                    <a:pt x="6974840" y="2407466"/>
                    <a:pt x="6422813" y="2722656"/>
                    <a:pt x="5872481" y="2844435"/>
                  </a:cubicBezTo>
                  <a:cubicBezTo>
                    <a:pt x="5322147" y="2966213"/>
                    <a:pt x="4551682" y="2973377"/>
                    <a:pt x="4053840" y="2994867"/>
                  </a:cubicBezTo>
                  <a:cubicBezTo>
                    <a:pt x="3556000" y="3016357"/>
                    <a:pt x="3257973" y="3000239"/>
                    <a:pt x="2885440" y="2973377"/>
                  </a:cubicBezTo>
                  <a:cubicBezTo>
                    <a:pt x="2512907" y="2946514"/>
                    <a:pt x="2169160" y="2892788"/>
                    <a:pt x="1818640" y="2833690"/>
                  </a:cubicBezTo>
                  <a:cubicBezTo>
                    <a:pt x="1468120" y="2774591"/>
                    <a:pt x="1083733" y="2690421"/>
                    <a:pt x="782320" y="2618787"/>
                  </a:cubicBezTo>
                  <a:cubicBezTo>
                    <a:pt x="480907" y="2547153"/>
                    <a:pt x="154093" y="2484473"/>
                    <a:pt x="10160" y="2403884"/>
                  </a:cubicBezTo>
                  <a:lnTo>
                    <a:pt x="0" y="2400364"/>
                  </a:lnTo>
                  <a:close/>
                </a:path>
              </a:pathLst>
            </a:custGeom>
            <a:solidFill>
              <a:srgbClr val="4376AA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6893FFA0-499A-4FC8-B669-EE2334E110F7}"/>
                </a:ext>
              </a:extLst>
            </p:cNvPr>
            <p:cNvSpPr/>
            <p:nvPr/>
          </p:nvSpPr>
          <p:spPr>
            <a:xfrm>
              <a:off x="284" y="1166478"/>
              <a:ext cx="12192000" cy="2816717"/>
            </a:xfrm>
            <a:custGeom>
              <a:avLst/>
              <a:gdLst>
                <a:gd name="connsiteX0" fmla="*/ 0 w 12192000"/>
                <a:gd name="connsiteY0" fmla="*/ 0 h 2816717"/>
                <a:gd name="connsiteX1" fmla="*/ 12192000 w 12192000"/>
                <a:gd name="connsiteY1" fmla="*/ 0 h 2816717"/>
                <a:gd name="connsiteX2" fmla="*/ 12192000 w 12192000"/>
                <a:gd name="connsiteY2" fmla="*/ 382212 h 2816717"/>
                <a:gd name="connsiteX3" fmla="*/ 12154244 w 12192000"/>
                <a:gd name="connsiteY3" fmla="*/ 426562 h 2816717"/>
                <a:gd name="connsiteX4" fmla="*/ 10724545 w 12192000"/>
                <a:gd name="connsiteY4" fmla="*/ 990416 h 2816717"/>
                <a:gd name="connsiteX5" fmla="*/ 8603233 w 12192000"/>
                <a:gd name="connsiteY5" fmla="*/ 2280736 h 2816717"/>
                <a:gd name="connsiteX6" fmla="*/ 6420435 w 12192000"/>
                <a:gd name="connsiteY6" fmla="*/ 2809056 h 2816717"/>
                <a:gd name="connsiteX7" fmla="*/ 4545074 w 12192000"/>
                <a:gd name="connsiteY7" fmla="*/ 2575376 h 2816717"/>
                <a:gd name="connsiteX8" fmla="*/ 3817473 w 12192000"/>
                <a:gd name="connsiteY8" fmla="*/ 2311216 h 2816717"/>
                <a:gd name="connsiteX9" fmla="*/ 2679959 w 12192000"/>
                <a:gd name="connsiteY9" fmla="*/ 1894656 h 2816717"/>
                <a:gd name="connsiteX10" fmla="*/ 1521948 w 12192000"/>
                <a:gd name="connsiteY10" fmla="*/ 1620336 h 2816717"/>
                <a:gd name="connsiteX11" fmla="*/ 661126 w 12192000"/>
                <a:gd name="connsiteY11" fmla="*/ 1650816 h 2816717"/>
                <a:gd name="connsiteX12" fmla="*/ 17432 w 12192000"/>
                <a:gd name="connsiteY12" fmla="*/ 1842268 h 2816717"/>
                <a:gd name="connsiteX13" fmla="*/ 0 w 12192000"/>
                <a:gd name="connsiteY13" fmla="*/ 1848939 h 28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2816717">
                  <a:moveTo>
                    <a:pt x="0" y="0"/>
                  </a:moveTo>
                  <a:lnTo>
                    <a:pt x="12192000" y="0"/>
                  </a:lnTo>
                  <a:lnTo>
                    <a:pt x="12192000" y="382212"/>
                  </a:lnTo>
                  <a:lnTo>
                    <a:pt x="12154244" y="426562"/>
                  </a:lnTo>
                  <a:cubicBezTo>
                    <a:pt x="11854813" y="732646"/>
                    <a:pt x="11288178" y="690379"/>
                    <a:pt x="10724545" y="990416"/>
                  </a:cubicBezTo>
                  <a:cubicBezTo>
                    <a:pt x="10123336" y="1310456"/>
                    <a:pt x="9320585" y="1977629"/>
                    <a:pt x="8603233" y="2280736"/>
                  </a:cubicBezTo>
                  <a:cubicBezTo>
                    <a:pt x="7885882" y="2583843"/>
                    <a:pt x="7096795" y="2759949"/>
                    <a:pt x="6420435" y="2809056"/>
                  </a:cubicBezTo>
                  <a:cubicBezTo>
                    <a:pt x="5744076" y="2858163"/>
                    <a:pt x="4978900" y="2658349"/>
                    <a:pt x="4545074" y="2575376"/>
                  </a:cubicBezTo>
                  <a:cubicBezTo>
                    <a:pt x="4111246" y="2492403"/>
                    <a:pt x="4128326" y="2424669"/>
                    <a:pt x="3817473" y="2311216"/>
                  </a:cubicBezTo>
                  <a:cubicBezTo>
                    <a:pt x="3817473" y="2311216"/>
                    <a:pt x="3062547" y="2009803"/>
                    <a:pt x="2679959" y="1894656"/>
                  </a:cubicBezTo>
                  <a:cubicBezTo>
                    <a:pt x="2297371" y="1779509"/>
                    <a:pt x="1858421" y="1660976"/>
                    <a:pt x="1521948" y="1620336"/>
                  </a:cubicBezTo>
                  <a:cubicBezTo>
                    <a:pt x="1185476" y="1579696"/>
                    <a:pt x="934403" y="1605096"/>
                    <a:pt x="661126" y="1650816"/>
                  </a:cubicBezTo>
                  <a:cubicBezTo>
                    <a:pt x="456169" y="1685106"/>
                    <a:pt x="189724" y="1777498"/>
                    <a:pt x="17432" y="1842268"/>
                  </a:cubicBezTo>
                  <a:lnTo>
                    <a:pt x="0" y="1848939"/>
                  </a:lnTo>
                  <a:close/>
                </a:path>
              </a:pathLst>
            </a:custGeom>
            <a:solidFill>
              <a:srgbClr val="5E5AA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9777CABF-3ED5-44A9-879E-B468A2CF4820}"/>
                </a:ext>
              </a:extLst>
            </p:cNvPr>
            <p:cNvSpPr/>
            <p:nvPr/>
          </p:nvSpPr>
          <p:spPr>
            <a:xfrm>
              <a:off x="284" y="1166478"/>
              <a:ext cx="12192000" cy="2508654"/>
            </a:xfrm>
            <a:custGeom>
              <a:avLst/>
              <a:gdLst>
                <a:gd name="connsiteX0" fmla="*/ 0 w 12192000"/>
                <a:gd name="connsiteY0" fmla="*/ 0 h 2508654"/>
                <a:gd name="connsiteX1" fmla="*/ 12192000 w 12192000"/>
                <a:gd name="connsiteY1" fmla="*/ 0 h 2508654"/>
                <a:gd name="connsiteX2" fmla="*/ 12192000 w 12192000"/>
                <a:gd name="connsiteY2" fmla="*/ 1119810 h 2508654"/>
                <a:gd name="connsiteX3" fmla="*/ 12095005 w 12192000"/>
                <a:gd name="connsiteY3" fmla="*/ 1175597 h 2508654"/>
                <a:gd name="connsiteX4" fmla="*/ 10769601 w 12192000"/>
                <a:gd name="connsiteY4" fmla="*/ 1640655 h 2508654"/>
                <a:gd name="connsiteX5" fmla="*/ 9753601 w 12192000"/>
                <a:gd name="connsiteY5" fmla="*/ 1854015 h 2508654"/>
                <a:gd name="connsiteX6" fmla="*/ 8717281 w 12192000"/>
                <a:gd name="connsiteY6" fmla="*/ 1793055 h 2508654"/>
                <a:gd name="connsiteX7" fmla="*/ 7670801 w 12192000"/>
                <a:gd name="connsiteY7" fmla="*/ 1681295 h 2508654"/>
                <a:gd name="connsiteX8" fmla="*/ 6878321 w 12192000"/>
                <a:gd name="connsiteY8" fmla="*/ 1559375 h 2508654"/>
                <a:gd name="connsiteX9" fmla="*/ 5984242 w 12192000"/>
                <a:gd name="connsiteY9" fmla="*/ 1610175 h 2508654"/>
                <a:gd name="connsiteX10" fmla="*/ 5039362 w 12192000"/>
                <a:gd name="connsiteY10" fmla="*/ 1874335 h 2508654"/>
                <a:gd name="connsiteX11" fmla="*/ 4318003 w 12192000"/>
                <a:gd name="connsiteY11" fmla="*/ 2036895 h 2508654"/>
                <a:gd name="connsiteX12" fmla="*/ 2651761 w 12192000"/>
                <a:gd name="connsiteY12" fmla="*/ 2199455 h 2508654"/>
                <a:gd name="connsiteX13" fmla="*/ 1148081 w 12192000"/>
                <a:gd name="connsiteY13" fmla="*/ 2077535 h 2508654"/>
                <a:gd name="connsiteX14" fmla="*/ 77739 w 12192000"/>
                <a:gd name="connsiteY14" fmla="*/ 2486614 h 2508654"/>
                <a:gd name="connsiteX15" fmla="*/ 0 w 12192000"/>
                <a:gd name="connsiteY15" fmla="*/ 2508654 h 250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508654">
                  <a:moveTo>
                    <a:pt x="0" y="0"/>
                  </a:moveTo>
                  <a:lnTo>
                    <a:pt x="12192000" y="0"/>
                  </a:lnTo>
                  <a:lnTo>
                    <a:pt x="12192000" y="1119810"/>
                  </a:lnTo>
                  <a:lnTo>
                    <a:pt x="12095005" y="1175597"/>
                  </a:lnTo>
                  <a:cubicBezTo>
                    <a:pt x="11677968" y="1386338"/>
                    <a:pt x="11106151" y="1526355"/>
                    <a:pt x="10769601" y="1640655"/>
                  </a:cubicBezTo>
                  <a:cubicBezTo>
                    <a:pt x="10320868" y="1793055"/>
                    <a:pt x="10095654" y="1828615"/>
                    <a:pt x="9753601" y="1854015"/>
                  </a:cubicBezTo>
                  <a:cubicBezTo>
                    <a:pt x="9411548" y="1879415"/>
                    <a:pt x="9064414" y="1821842"/>
                    <a:pt x="8717281" y="1793055"/>
                  </a:cubicBezTo>
                  <a:cubicBezTo>
                    <a:pt x="8370148" y="1764268"/>
                    <a:pt x="7977294" y="1720242"/>
                    <a:pt x="7670801" y="1681295"/>
                  </a:cubicBezTo>
                  <a:cubicBezTo>
                    <a:pt x="7364308" y="1642348"/>
                    <a:pt x="7159414" y="1571228"/>
                    <a:pt x="6878321" y="1559375"/>
                  </a:cubicBezTo>
                  <a:cubicBezTo>
                    <a:pt x="6597228" y="1547522"/>
                    <a:pt x="6290734" y="1557682"/>
                    <a:pt x="5984242" y="1610175"/>
                  </a:cubicBezTo>
                  <a:cubicBezTo>
                    <a:pt x="5677749" y="1662668"/>
                    <a:pt x="5317069" y="1803215"/>
                    <a:pt x="5039362" y="1874335"/>
                  </a:cubicBezTo>
                  <a:cubicBezTo>
                    <a:pt x="4761655" y="1945455"/>
                    <a:pt x="4715935" y="1982708"/>
                    <a:pt x="4318003" y="2036895"/>
                  </a:cubicBezTo>
                  <a:cubicBezTo>
                    <a:pt x="3920068" y="2091082"/>
                    <a:pt x="3180081" y="2192682"/>
                    <a:pt x="2651761" y="2199455"/>
                  </a:cubicBezTo>
                  <a:cubicBezTo>
                    <a:pt x="2123441" y="2206228"/>
                    <a:pt x="1593428" y="2025042"/>
                    <a:pt x="1148081" y="2077535"/>
                  </a:cubicBezTo>
                  <a:cubicBezTo>
                    <a:pt x="758403" y="2123466"/>
                    <a:pt x="332423" y="2393685"/>
                    <a:pt x="77739" y="2486614"/>
                  </a:cubicBezTo>
                  <a:lnTo>
                    <a:pt x="0" y="2508654"/>
                  </a:lnTo>
                  <a:close/>
                </a:path>
              </a:pathLst>
            </a:custGeom>
            <a:solidFill>
              <a:srgbClr val="DF361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4009220E-0A3D-4F98-876E-533DF1DBF728}"/>
                </a:ext>
              </a:extLst>
            </p:cNvPr>
            <p:cNvSpPr/>
            <p:nvPr/>
          </p:nvSpPr>
          <p:spPr>
            <a:xfrm flipH="1">
              <a:off x="284" y="1166478"/>
              <a:ext cx="12192000" cy="2816717"/>
            </a:xfrm>
            <a:custGeom>
              <a:avLst/>
              <a:gdLst>
                <a:gd name="connsiteX0" fmla="*/ 12192000 w 12192000"/>
                <a:gd name="connsiteY0" fmla="*/ 0 h 2816717"/>
                <a:gd name="connsiteX1" fmla="*/ 0 w 12192000"/>
                <a:gd name="connsiteY1" fmla="*/ 0 h 2816717"/>
                <a:gd name="connsiteX2" fmla="*/ 0 w 12192000"/>
                <a:gd name="connsiteY2" fmla="*/ 2291055 h 2816717"/>
                <a:gd name="connsiteX3" fmla="*/ 1 w 12192000"/>
                <a:gd name="connsiteY3" fmla="*/ 2291056 h 2816717"/>
                <a:gd name="connsiteX4" fmla="*/ 2651761 w 12192000"/>
                <a:gd name="connsiteY4" fmla="*/ 2806841 h 2816717"/>
                <a:gd name="connsiteX5" fmla="*/ 4318003 w 12192000"/>
                <a:gd name="connsiteY5" fmla="*/ 2614921 h 2816717"/>
                <a:gd name="connsiteX6" fmla="*/ 5039362 w 12192000"/>
                <a:gd name="connsiteY6" fmla="*/ 2423001 h 2816717"/>
                <a:gd name="connsiteX7" fmla="*/ 5984242 w 12192000"/>
                <a:gd name="connsiteY7" fmla="*/ 2111131 h 2816717"/>
                <a:gd name="connsiteX8" fmla="*/ 6878321 w 12192000"/>
                <a:gd name="connsiteY8" fmla="*/ 2051156 h 2816717"/>
                <a:gd name="connsiteX9" fmla="*/ 7670801 w 12192000"/>
                <a:gd name="connsiteY9" fmla="*/ 2195096 h 2816717"/>
                <a:gd name="connsiteX10" fmla="*/ 8717281 w 12192000"/>
                <a:gd name="connsiteY10" fmla="*/ 2327041 h 2816717"/>
                <a:gd name="connsiteX11" fmla="*/ 9753601 w 12192000"/>
                <a:gd name="connsiteY11" fmla="*/ 2399011 h 2816717"/>
                <a:gd name="connsiteX12" fmla="*/ 10769601 w 12192000"/>
                <a:gd name="connsiteY12" fmla="*/ 2147116 h 2816717"/>
                <a:gd name="connsiteX13" fmla="*/ 12095005 w 12192000"/>
                <a:gd name="connsiteY13" fmla="*/ 1598064 h 2816717"/>
                <a:gd name="connsiteX14" fmla="*/ 12192000 w 12192000"/>
                <a:gd name="connsiteY14" fmla="*/ 1532201 h 28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816717">
                  <a:moveTo>
                    <a:pt x="12192000" y="0"/>
                  </a:moveTo>
                  <a:lnTo>
                    <a:pt x="0" y="0"/>
                  </a:lnTo>
                  <a:lnTo>
                    <a:pt x="0" y="2291055"/>
                  </a:lnTo>
                  <a:lnTo>
                    <a:pt x="1" y="2291056"/>
                  </a:lnTo>
                  <a:cubicBezTo>
                    <a:pt x="1471508" y="2660903"/>
                    <a:pt x="1932094" y="2752864"/>
                    <a:pt x="2651761" y="2806841"/>
                  </a:cubicBezTo>
                  <a:cubicBezTo>
                    <a:pt x="3371428" y="2860819"/>
                    <a:pt x="3920068" y="2678895"/>
                    <a:pt x="4318003" y="2614921"/>
                  </a:cubicBezTo>
                  <a:cubicBezTo>
                    <a:pt x="4715934" y="2550948"/>
                    <a:pt x="4761655" y="2506966"/>
                    <a:pt x="5039362" y="2423001"/>
                  </a:cubicBezTo>
                  <a:cubicBezTo>
                    <a:pt x="5317069" y="2339036"/>
                    <a:pt x="5677748" y="2173105"/>
                    <a:pt x="5984242" y="2111131"/>
                  </a:cubicBezTo>
                  <a:cubicBezTo>
                    <a:pt x="6290734" y="2049157"/>
                    <a:pt x="6597228" y="2037162"/>
                    <a:pt x="6878321" y="2051156"/>
                  </a:cubicBezTo>
                  <a:cubicBezTo>
                    <a:pt x="7159414" y="2065150"/>
                    <a:pt x="7364308" y="2149115"/>
                    <a:pt x="7670801" y="2195096"/>
                  </a:cubicBezTo>
                  <a:cubicBezTo>
                    <a:pt x="7977294" y="2241077"/>
                    <a:pt x="8370148" y="2293055"/>
                    <a:pt x="8717281" y="2327041"/>
                  </a:cubicBezTo>
                  <a:cubicBezTo>
                    <a:pt x="9064414" y="2361027"/>
                    <a:pt x="9411548" y="2428999"/>
                    <a:pt x="9753601" y="2399011"/>
                  </a:cubicBezTo>
                  <a:cubicBezTo>
                    <a:pt x="10095654" y="2369024"/>
                    <a:pt x="10320868" y="2327041"/>
                    <a:pt x="10769601" y="2147116"/>
                  </a:cubicBezTo>
                  <a:cubicBezTo>
                    <a:pt x="11106151" y="2012172"/>
                    <a:pt x="11677968" y="1846867"/>
                    <a:pt x="12095005" y="1598064"/>
                  </a:cubicBezTo>
                  <a:lnTo>
                    <a:pt x="12192000" y="153220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E9DAB8D-CC8A-4A83-9225-E9C7025867E7}"/>
                </a:ext>
              </a:extLst>
            </p:cNvPr>
            <p:cNvSpPr/>
            <p:nvPr/>
          </p:nvSpPr>
          <p:spPr>
            <a:xfrm>
              <a:off x="284" y="1166478"/>
              <a:ext cx="12173622" cy="3156231"/>
            </a:xfrm>
            <a:custGeom>
              <a:avLst/>
              <a:gdLst>
                <a:gd name="connsiteX0" fmla="*/ 0 w 12173622"/>
                <a:gd name="connsiteY0" fmla="*/ 0 h 3156231"/>
                <a:gd name="connsiteX1" fmla="*/ 12173622 w 12173622"/>
                <a:gd name="connsiteY1" fmla="*/ 0 h 3156231"/>
                <a:gd name="connsiteX2" fmla="*/ 12117550 w 12173622"/>
                <a:gd name="connsiteY2" fmla="*/ 39561 h 3156231"/>
                <a:gd name="connsiteX3" fmla="*/ 11728580 w 12173622"/>
                <a:gd name="connsiteY3" fmla="*/ 264079 h 3156231"/>
                <a:gd name="connsiteX4" fmla="*/ 10580914 w 12173622"/>
                <a:gd name="connsiteY4" fmla="*/ 730609 h 3156231"/>
                <a:gd name="connsiteX5" fmla="*/ 9451910 w 12173622"/>
                <a:gd name="connsiteY5" fmla="*/ 1439736 h 3156231"/>
                <a:gd name="connsiteX6" fmla="*/ 8220269 w 12173622"/>
                <a:gd name="connsiteY6" fmla="*/ 2158193 h 3156231"/>
                <a:gd name="connsiteX7" fmla="*/ 6904653 w 12173622"/>
                <a:gd name="connsiteY7" fmla="*/ 2484764 h 3156231"/>
                <a:gd name="connsiteX8" fmla="*/ 5551714 w 12173622"/>
                <a:gd name="connsiteY8" fmla="*/ 2466103 h 3156231"/>
                <a:gd name="connsiteX9" fmla="*/ 4572002 w 12173622"/>
                <a:gd name="connsiteY9" fmla="*/ 2540748 h 3156231"/>
                <a:gd name="connsiteX10" fmla="*/ 3526971 w 12173622"/>
                <a:gd name="connsiteY10" fmla="*/ 2811336 h 3156231"/>
                <a:gd name="connsiteX11" fmla="*/ 2188132 w 12173622"/>
                <a:gd name="connsiteY11" fmla="*/ 3147238 h 3156231"/>
                <a:gd name="connsiteX12" fmla="*/ 951722 w 12173622"/>
                <a:gd name="connsiteY12" fmla="*/ 3063262 h 3156231"/>
                <a:gd name="connsiteX13" fmla="*/ 71291 w 12173622"/>
                <a:gd name="connsiteY13" fmla="*/ 2803463 h 3156231"/>
                <a:gd name="connsiteX14" fmla="*/ 0 w 12173622"/>
                <a:gd name="connsiteY14" fmla="*/ 2774223 h 315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73622" h="3156231">
                  <a:moveTo>
                    <a:pt x="0" y="0"/>
                  </a:moveTo>
                  <a:lnTo>
                    <a:pt x="12173622" y="0"/>
                  </a:lnTo>
                  <a:lnTo>
                    <a:pt x="12117550" y="39561"/>
                  </a:lnTo>
                  <a:cubicBezTo>
                    <a:pt x="12007332" y="113234"/>
                    <a:pt x="11880980" y="188657"/>
                    <a:pt x="11728580" y="264079"/>
                  </a:cubicBezTo>
                  <a:cubicBezTo>
                    <a:pt x="11423780" y="414924"/>
                    <a:pt x="10960359" y="534666"/>
                    <a:pt x="10580914" y="730609"/>
                  </a:cubicBezTo>
                  <a:cubicBezTo>
                    <a:pt x="10201469" y="926552"/>
                    <a:pt x="9845351" y="1201805"/>
                    <a:pt x="9451910" y="1439736"/>
                  </a:cubicBezTo>
                  <a:cubicBezTo>
                    <a:pt x="9058469" y="1677667"/>
                    <a:pt x="8644812" y="1984022"/>
                    <a:pt x="8220269" y="2158193"/>
                  </a:cubicBezTo>
                  <a:cubicBezTo>
                    <a:pt x="7795726" y="2332364"/>
                    <a:pt x="7349412" y="2433446"/>
                    <a:pt x="6904653" y="2484764"/>
                  </a:cubicBezTo>
                  <a:cubicBezTo>
                    <a:pt x="6459894" y="2536082"/>
                    <a:pt x="5940491" y="2456772"/>
                    <a:pt x="5551714" y="2466103"/>
                  </a:cubicBezTo>
                  <a:cubicBezTo>
                    <a:pt x="5162939" y="2475434"/>
                    <a:pt x="4909459" y="2483209"/>
                    <a:pt x="4572002" y="2540748"/>
                  </a:cubicBezTo>
                  <a:cubicBezTo>
                    <a:pt x="4234543" y="2598287"/>
                    <a:pt x="3924283" y="2710254"/>
                    <a:pt x="3526971" y="2811336"/>
                  </a:cubicBezTo>
                  <a:cubicBezTo>
                    <a:pt x="3129660" y="2912418"/>
                    <a:pt x="2718940" y="3115410"/>
                    <a:pt x="2188132" y="3147238"/>
                  </a:cubicBezTo>
                  <a:cubicBezTo>
                    <a:pt x="1657324" y="3179066"/>
                    <a:pt x="1351942" y="3120558"/>
                    <a:pt x="951722" y="3063262"/>
                  </a:cubicBezTo>
                  <a:cubicBezTo>
                    <a:pt x="724289" y="3000281"/>
                    <a:pt x="382263" y="2921554"/>
                    <a:pt x="71291" y="2803463"/>
                  </a:cubicBezTo>
                  <a:lnTo>
                    <a:pt x="0" y="2774223"/>
                  </a:lnTo>
                  <a:close/>
                </a:path>
              </a:pathLst>
            </a:custGeom>
            <a:solidFill>
              <a:srgbClr val="00A7A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B1518645-41A6-4672-8F69-1D9A9BDA517F}"/>
              </a:ext>
            </a:extLst>
          </p:cNvPr>
          <p:cNvGrpSpPr/>
          <p:nvPr userDrawn="1"/>
        </p:nvGrpSpPr>
        <p:grpSpPr>
          <a:xfrm>
            <a:off x="5633932" y="6489700"/>
            <a:ext cx="930141" cy="601020"/>
            <a:chOff x="5633932" y="6489700"/>
            <a:chExt cx="930141" cy="601020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31AA553B-15B4-4870-B1F7-695D76E7E310}"/>
                </a:ext>
              </a:extLst>
            </p:cNvPr>
            <p:cNvSpPr/>
            <p:nvPr/>
          </p:nvSpPr>
          <p:spPr>
            <a:xfrm rot="20712119">
              <a:off x="5743153" y="6552255"/>
              <a:ext cx="792738" cy="413847"/>
            </a:xfrm>
            <a:custGeom>
              <a:avLst/>
              <a:gdLst>
                <a:gd name="connsiteX0" fmla="*/ 451474 w 792738"/>
                <a:gd name="connsiteY0" fmla="*/ 8615 h 413847"/>
                <a:gd name="connsiteX1" fmla="*/ 785066 w 792738"/>
                <a:gd name="connsiteY1" fmla="*/ 338573 h 413847"/>
                <a:gd name="connsiteX2" fmla="*/ 792738 w 792738"/>
                <a:gd name="connsiteY2" fmla="*/ 413847 h 413847"/>
                <a:gd name="connsiteX3" fmla="*/ 0 w 792738"/>
                <a:gd name="connsiteY3" fmla="*/ 204426 h 413847"/>
                <a:gd name="connsiteX4" fmla="*/ 9590 w 792738"/>
                <a:gd name="connsiteY4" fmla="*/ 186950 h 413847"/>
                <a:gd name="connsiteX5" fmla="*/ 365075 w 792738"/>
                <a:gd name="connsiteY5" fmla="*/ 0 h 413847"/>
                <a:gd name="connsiteX6" fmla="*/ 451474 w 792738"/>
                <a:gd name="connsiteY6" fmla="*/ 8615 h 41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2738" h="413847">
                  <a:moveTo>
                    <a:pt x="451474" y="8615"/>
                  </a:moveTo>
                  <a:cubicBezTo>
                    <a:pt x="618918" y="42505"/>
                    <a:pt x="750802" y="172953"/>
                    <a:pt x="785066" y="338573"/>
                  </a:cubicBezTo>
                  <a:lnTo>
                    <a:pt x="792738" y="413847"/>
                  </a:lnTo>
                  <a:lnTo>
                    <a:pt x="0" y="204426"/>
                  </a:lnTo>
                  <a:lnTo>
                    <a:pt x="9590" y="186950"/>
                  </a:lnTo>
                  <a:cubicBezTo>
                    <a:pt x="86630" y="74158"/>
                    <a:pt x="217097" y="0"/>
                    <a:pt x="365075" y="0"/>
                  </a:cubicBezTo>
                  <a:cubicBezTo>
                    <a:pt x="394671" y="0"/>
                    <a:pt x="423566" y="2966"/>
                    <a:pt x="451474" y="8615"/>
                  </a:cubicBezTo>
                  <a:close/>
                </a:path>
              </a:pathLst>
            </a:custGeom>
            <a:solidFill>
              <a:srgbClr val="1E6EC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CB3A9DE7-CEA4-46D6-A638-AD106F958C3C}"/>
                </a:ext>
              </a:extLst>
            </p:cNvPr>
            <p:cNvSpPr/>
            <p:nvPr/>
          </p:nvSpPr>
          <p:spPr>
            <a:xfrm rot="19754561">
              <a:off x="5714970" y="6555028"/>
              <a:ext cx="849103" cy="535692"/>
            </a:xfrm>
            <a:custGeom>
              <a:avLst/>
              <a:gdLst>
                <a:gd name="connsiteX0" fmla="*/ 684539 w 849103"/>
                <a:gd name="connsiteY0" fmla="*/ 113405 h 535692"/>
                <a:gd name="connsiteX1" fmla="*/ 849103 w 849103"/>
                <a:gd name="connsiteY1" fmla="*/ 387189 h 535692"/>
                <a:gd name="connsiteX2" fmla="*/ 837688 w 849103"/>
                <a:gd name="connsiteY2" fmla="*/ 465221 h 535692"/>
                <a:gd name="connsiteX3" fmla="*/ 805945 w 849103"/>
                <a:gd name="connsiteY3" fmla="*/ 535692 h 535692"/>
                <a:gd name="connsiteX4" fmla="*/ 0 w 849103"/>
                <a:gd name="connsiteY4" fmla="*/ 56066 h 535692"/>
                <a:gd name="connsiteX5" fmla="*/ 68544 w 849103"/>
                <a:gd name="connsiteY5" fmla="*/ 30427 h 535692"/>
                <a:gd name="connsiteX6" fmla="*/ 287245 w 849103"/>
                <a:gd name="connsiteY6" fmla="*/ 0 h 535692"/>
                <a:gd name="connsiteX7" fmla="*/ 684539 w 849103"/>
                <a:gd name="connsiteY7" fmla="*/ 113405 h 53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9103" h="535692">
                  <a:moveTo>
                    <a:pt x="684539" y="113405"/>
                  </a:moveTo>
                  <a:cubicBezTo>
                    <a:pt x="786215" y="183472"/>
                    <a:pt x="849103" y="280270"/>
                    <a:pt x="849103" y="387189"/>
                  </a:cubicBezTo>
                  <a:cubicBezTo>
                    <a:pt x="849103" y="413919"/>
                    <a:pt x="845173" y="440016"/>
                    <a:pt x="837688" y="465221"/>
                  </a:cubicBezTo>
                  <a:lnTo>
                    <a:pt x="805945" y="535692"/>
                  </a:lnTo>
                  <a:lnTo>
                    <a:pt x="0" y="56066"/>
                  </a:lnTo>
                  <a:lnTo>
                    <a:pt x="68544" y="30427"/>
                  </a:lnTo>
                  <a:cubicBezTo>
                    <a:pt x="135764" y="10834"/>
                    <a:pt x="209668" y="0"/>
                    <a:pt x="287245" y="0"/>
                  </a:cubicBezTo>
                  <a:cubicBezTo>
                    <a:pt x="442398" y="0"/>
                    <a:pt x="582863" y="43337"/>
                    <a:pt x="684539" y="113405"/>
                  </a:cubicBezTo>
                  <a:close/>
                </a:path>
              </a:pathLst>
            </a:custGeom>
            <a:solidFill>
              <a:srgbClr val="2E9ED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31299374-8A54-4433-AD2B-ED58EBB7CC62}"/>
                </a:ext>
              </a:extLst>
            </p:cNvPr>
            <p:cNvSpPr/>
            <p:nvPr/>
          </p:nvSpPr>
          <p:spPr>
            <a:xfrm>
              <a:off x="5713163" y="6489700"/>
              <a:ext cx="776229" cy="368300"/>
            </a:xfrm>
            <a:custGeom>
              <a:avLst/>
              <a:gdLst>
                <a:gd name="connsiteX0" fmla="*/ 388114 w 776229"/>
                <a:gd name="connsiteY0" fmla="*/ 0 h 368300"/>
                <a:gd name="connsiteX1" fmla="*/ 769212 w 776229"/>
                <a:gd name="connsiteY1" fmla="*/ 300876 h 368300"/>
                <a:gd name="connsiteX2" fmla="*/ 776229 w 776229"/>
                <a:gd name="connsiteY2" fmla="*/ 368300 h 368300"/>
                <a:gd name="connsiteX3" fmla="*/ 0 w 776229"/>
                <a:gd name="connsiteY3" fmla="*/ 368300 h 368300"/>
                <a:gd name="connsiteX4" fmla="*/ 7016 w 776229"/>
                <a:gd name="connsiteY4" fmla="*/ 300876 h 368300"/>
                <a:gd name="connsiteX5" fmla="*/ 388114 w 776229"/>
                <a:gd name="connsiteY5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229" h="368300">
                  <a:moveTo>
                    <a:pt x="388114" y="0"/>
                  </a:moveTo>
                  <a:cubicBezTo>
                    <a:pt x="576098" y="0"/>
                    <a:pt x="732939" y="129167"/>
                    <a:pt x="769212" y="300876"/>
                  </a:cubicBezTo>
                  <a:lnTo>
                    <a:pt x="776229" y="368300"/>
                  </a:lnTo>
                  <a:lnTo>
                    <a:pt x="0" y="368300"/>
                  </a:lnTo>
                  <a:lnTo>
                    <a:pt x="7016" y="300876"/>
                  </a:lnTo>
                  <a:cubicBezTo>
                    <a:pt x="43289" y="129167"/>
                    <a:pt x="200130" y="0"/>
                    <a:pt x="388114" y="0"/>
                  </a:cubicBezTo>
                  <a:close/>
                </a:path>
              </a:pathLst>
            </a:custGeom>
            <a:solidFill>
              <a:srgbClr val="4CCCD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FFCA3C3B-1832-4488-A957-E5EF715F0445}"/>
                </a:ext>
              </a:extLst>
            </p:cNvPr>
            <p:cNvSpPr/>
            <p:nvPr/>
          </p:nvSpPr>
          <p:spPr>
            <a:xfrm>
              <a:off x="5633932" y="6526432"/>
              <a:ext cx="773943" cy="331569"/>
            </a:xfrm>
            <a:custGeom>
              <a:avLst/>
              <a:gdLst>
                <a:gd name="connsiteX0" fmla="*/ 386971 w 773943"/>
                <a:gd name="connsiteY0" fmla="*/ 0 h 331569"/>
                <a:gd name="connsiteX1" fmla="*/ 768069 w 773943"/>
                <a:gd name="connsiteY1" fmla="*/ 279194 h 331569"/>
                <a:gd name="connsiteX2" fmla="*/ 773943 w 773943"/>
                <a:gd name="connsiteY2" fmla="*/ 331569 h 331569"/>
                <a:gd name="connsiteX3" fmla="*/ 0 w 773943"/>
                <a:gd name="connsiteY3" fmla="*/ 331569 h 331569"/>
                <a:gd name="connsiteX4" fmla="*/ 5873 w 773943"/>
                <a:gd name="connsiteY4" fmla="*/ 279194 h 331569"/>
                <a:gd name="connsiteX5" fmla="*/ 386971 w 773943"/>
                <a:gd name="connsiteY5" fmla="*/ 0 h 33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3943" h="331569">
                  <a:moveTo>
                    <a:pt x="386971" y="0"/>
                  </a:moveTo>
                  <a:cubicBezTo>
                    <a:pt x="574955" y="0"/>
                    <a:pt x="731796" y="119858"/>
                    <a:pt x="768069" y="279194"/>
                  </a:cubicBezTo>
                  <a:lnTo>
                    <a:pt x="773943" y="331569"/>
                  </a:lnTo>
                  <a:lnTo>
                    <a:pt x="0" y="331569"/>
                  </a:lnTo>
                  <a:lnTo>
                    <a:pt x="5873" y="279194"/>
                  </a:lnTo>
                  <a:cubicBezTo>
                    <a:pt x="42146" y="119858"/>
                    <a:pt x="198987" y="0"/>
                    <a:pt x="386971" y="0"/>
                  </a:cubicBezTo>
                  <a:close/>
                </a:path>
              </a:pathLst>
            </a:custGeom>
            <a:solidFill>
              <a:srgbClr val="55D9A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1A1E67-94DC-42FD-8440-B6A2CCA96815}"/>
              </a:ext>
            </a:extLst>
          </p:cNvPr>
          <p:cNvSpPr txBox="1"/>
          <p:nvPr userDrawn="1"/>
        </p:nvSpPr>
        <p:spPr>
          <a:xfrm>
            <a:off x="5843024" y="6592190"/>
            <a:ext cx="5112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0F8FC8-834A-496D-B2E3-C57B0F1556FE}" type="slidenum">
              <a:rPr lang="ko-KR" altLang="en-US" sz="9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7062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8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595DD12F-15B6-4511-A5DB-2334ECFC4D6F}"/>
              </a:ext>
            </a:extLst>
          </p:cNvPr>
          <p:cNvSpPr/>
          <p:nvPr userDrawn="1"/>
        </p:nvSpPr>
        <p:spPr>
          <a:xfrm flipV="1">
            <a:off x="-4421" y="0"/>
            <a:ext cx="12187090" cy="587662"/>
          </a:xfrm>
          <a:custGeom>
            <a:avLst/>
            <a:gdLst>
              <a:gd name="connsiteX0" fmla="*/ 0 w 12186986"/>
              <a:gd name="connsiteY0" fmla="*/ 538034 h 538034"/>
              <a:gd name="connsiteX1" fmla="*/ 12186986 w 12186986"/>
              <a:gd name="connsiteY1" fmla="*/ 538034 h 538034"/>
              <a:gd name="connsiteX2" fmla="*/ 12177492 w 12186986"/>
              <a:gd name="connsiteY2" fmla="*/ 443856 h 538034"/>
              <a:gd name="connsiteX3" fmla="*/ 11632900 w 12186986"/>
              <a:gd name="connsiteY3" fmla="*/ 0 h 538034"/>
              <a:gd name="connsiteX4" fmla="*/ 554086 w 12186986"/>
              <a:gd name="connsiteY4" fmla="*/ 0 h 538034"/>
              <a:gd name="connsiteX5" fmla="*/ 9494 w 12186986"/>
              <a:gd name="connsiteY5" fmla="*/ 443856 h 53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6986" h="538034">
                <a:moveTo>
                  <a:pt x="0" y="538034"/>
                </a:moveTo>
                <a:lnTo>
                  <a:pt x="12186986" y="538034"/>
                </a:lnTo>
                <a:lnTo>
                  <a:pt x="12177492" y="443856"/>
                </a:lnTo>
                <a:cubicBezTo>
                  <a:pt x="12125658" y="190548"/>
                  <a:pt x="11901531" y="0"/>
                  <a:pt x="11632900" y="0"/>
                </a:cubicBezTo>
                <a:lnTo>
                  <a:pt x="554086" y="0"/>
                </a:lnTo>
                <a:cubicBezTo>
                  <a:pt x="285455" y="0"/>
                  <a:pt x="61328" y="190548"/>
                  <a:pt x="9494" y="4438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0330F069-0418-4BA2-BB8B-AE52CD1D5AA3}"/>
              </a:ext>
            </a:extLst>
          </p:cNvPr>
          <p:cNvSpPr/>
          <p:nvPr userDrawn="1"/>
        </p:nvSpPr>
        <p:spPr>
          <a:xfrm>
            <a:off x="11110435" y="95380"/>
            <a:ext cx="416557" cy="399142"/>
          </a:xfrm>
          <a:prstGeom prst="ellipse">
            <a:avLst/>
          </a:prstGeom>
          <a:solidFill>
            <a:srgbClr val="73C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9D946EE5-61CC-4876-9121-31A641D84EBA}"/>
              </a:ext>
            </a:extLst>
          </p:cNvPr>
          <p:cNvSpPr/>
          <p:nvPr userDrawn="1"/>
        </p:nvSpPr>
        <p:spPr>
          <a:xfrm>
            <a:off x="11271591" y="95380"/>
            <a:ext cx="510802" cy="399142"/>
          </a:xfrm>
          <a:prstGeom prst="roundRect">
            <a:avLst>
              <a:gd name="adj" fmla="val 50000"/>
            </a:avLst>
          </a:prstGeom>
          <a:solidFill>
            <a:srgbClr val="2E9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자유형: 도형 11">
            <a:extLst>
              <a:ext uri="{FF2B5EF4-FFF2-40B4-BE49-F238E27FC236}">
                <a16:creationId xmlns:a16="http://schemas.microsoft.com/office/drawing/2014/main" id="{EDD0F38D-66B7-41AD-A3A7-B5D4E82A0407}"/>
              </a:ext>
            </a:extLst>
          </p:cNvPr>
          <p:cNvSpPr/>
          <p:nvPr userDrawn="1"/>
        </p:nvSpPr>
        <p:spPr>
          <a:xfrm>
            <a:off x="-4421" y="6489700"/>
            <a:ext cx="12187090" cy="368300"/>
          </a:xfrm>
          <a:custGeom>
            <a:avLst/>
            <a:gdLst>
              <a:gd name="connsiteX0" fmla="*/ 0 w 12186986"/>
              <a:gd name="connsiteY0" fmla="*/ 538034 h 538034"/>
              <a:gd name="connsiteX1" fmla="*/ 12186986 w 12186986"/>
              <a:gd name="connsiteY1" fmla="*/ 538034 h 538034"/>
              <a:gd name="connsiteX2" fmla="*/ 12177492 w 12186986"/>
              <a:gd name="connsiteY2" fmla="*/ 443856 h 538034"/>
              <a:gd name="connsiteX3" fmla="*/ 11632900 w 12186986"/>
              <a:gd name="connsiteY3" fmla="*/ 0 h 538034"/>
              <a:gd name="connsiteX4" fmla="*/ 554086 w 12186986"/>
              <a:gd name="connsiteY4" fmla="*/ 0 h 538034"/>
              <a:gd name="connsiteX5" fmla="*/ 9494 w 12186986"/>
              <a:gd name="connsiteY5" fmla="*/ 443856 h 53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6986" h="538034">
                <a:moveTo>
                  <a:pt x="0" y="538034"/>
                </a:moveTo>
                <a:lnTo>
                  <a:pt x="12186986" y="538034"/>
                </a:lnTo>
                <a:lnTo>
                  <a:pt x="12177492" y="443856"/>
                </a:lnTo>
                <a:cubicBezTo>
                  <a:pt x="12125658" y="190548"/>
                  <a:pt x="11901531" y="0"/>
                  <a:pt x="11632900" y="0"/>
                </a:cubicBezTo>
                <a:lnTo>
                  <a:pt x="554086" y="0"/>
                </a:lnTo>
                <a:cubicBezTo>
                  <a:pt x="285455" y="0"/>
                  <a:pt x="61328" y="190548"/>
                  <a:pt x="9494" y="4438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409B8-3F15-4D2B-A914-5E0891FD8A3B}"/>
              </a:ext>
            </a:extLst>
          </p:cNvPr>
          <p:cNvSpPr txBox="1"/>
          <p:nvPr userDrawn="1"/>
        </p:nvSpPr>
        <p:spPr>
          <a:xfrm>
            <a:off x="11296430" y="178415"/>
            <a:ext cx="5112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0F8FC8-834A-496D-B2E3-C57B0F1556FE}" type="slidenum">
              <a:rPr lang="ko-KR" altLang="en-US" sz="9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2281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9086F70-723F-42A2-8050-04E22A36D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E6A8-7C17-4A82-876F-7404DBE2C665}" type="datetimeFigureOut">
              <a:rPr lang="ko-KR" altLang="en-US"/>
              <a:pPr>
                <a:defRPr/>
              </a:pPr>
              <a:t>2023-06-30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DE15591-2B87-46B1-ADC5-82DC807F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249CFE-F306-46E0-94F6-FED8ED62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3D81D-90A3-4815-98B4-0AD66820ED0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07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5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98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6F85D49A-87AE-4BFB-B1A4-2106D6C5C939}"/>
              </a:ext>
            </a:extLst>
          </p:cNvPr>
          <p:cNvSpPr/>
          <p:nvPr userDrawn="1"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44556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5DE0DA9D-C02E-4054-A04A-FBE34D18A226}"/>
              </a:ext>
            </a:extLst>
          </p:cNvPr>
          <p:cNvSpPr/>
          <p:nvPr userDrawn="1"/>
        </p:nvSpPr>
        <p:spPr>
          <a:xfrm rot="10800000" flipH="1">
            <a:off x="0" y="-894"/>
            <a:ext cx="622039" cy="600969"/>
          </a:xfrm>
          <a:custGeom>
            <a:avLst/>
            <a:gdLst>
              <a:gd name="connsiteX0" fmla="*/ 0 w 622039"/>
              <a:gd name="connsiteY0" fmla="*/ 600969 h 600969"/>
              <a:gd name="connsiteX1" fmla="*/ 622039 w 622039"/>
              <a:gd name="connsiteY1" fmla="*/ 600969 h 600969"/>
              <a:gd name="connsiteX2" fmla="*/ 352425 w 622039"/>
              <a:gd name="connsiteY2" fmla="*/ 175 h 600969"/>
              <a:gd name="connsiteX3" fmla="*/ 352242 w 622039"/>
              <a:gd name="connsiteY3" fmla="*/ 0 h 600969"/>
              <a:gd name="connsiteX4" fmla="*/ 0 w 622039"/>
              <a:gd name="connsiteY4" fmla="*/ 0 h 60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039" h="600969">
                <a:moveTo>
                  <a:pt x="0" y="600969"/>
                </a:moveTo>
                <a:lnTo>
                  <a:pt x="622039" y="600969"/>
                </a:lnTo>
                <a:lnTo>
                  <a:pt x="352425" y="175"/>
                </a:lnTo>
                <a:lnTo>
                  <a:pt x="352242" y="0"/>
                </a:lnTo>
                <a:lnTo>
                  <a:pt x="0" y="0"/>
                </a:lnTo>
                <a:close/>
              </a:path>
            </a:pathLst>
          </a:custGeom>
          <a:solidFill>
            <a:srgbClr val="5D7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다리꼴 36">
            <a:extLst>
              <a:ext uri="{FF2B5EF4-FFF2-40B4-BE49-F238E27FC236}">
                <a16:creationId xmlns:a16="http://schemas.microsoft.com/office/drawing/2014/main" id="{D839BE6A-0004-4280-9395-BC59278BA6E8}"/>
              </a:ext>
            </a:extLst>
          </p:cNvPr>
          <p:cNvSpPr/>
          <p:nvPr userDrawn="1"/>
        </p:nvSpPr>
        <p:spPr>
          <a:xfrm>
            <a:off x="11442442" y="62035"/>
            <a:ext cx="755948" cy="600803"/>
          </a:xfrm>
          <a:custGeom>
            <a:avLst/>
            <a:gdLst>
              <a:gd name="connsiteX0" fmla="*/ 0 w 737119"/>
              <a:gd name="connsiteY0" fmla="*/ 595243 h 595243"/>
              <a:gd name="connsiteX1" fmla="*/ 148811 w 737119"/>
              <a:gd name="connsiteY1" fmla="*/ 0 h 595243"/>
              <a:gd name="connsiteX2" fmla="*/ 588308 w 737119"/>
              <a:gd name="connsiteY2" fmla="*/ 0 h 595243"/>
              <a:gd name="connsiteX3" fmla="*/ 737119 w 737119"/>
              <a:gd name="connsiteY3" fmla="*/ 595243 h 595243"/>
              <a:gd name="connsiteX4" fmla="*/ 0 w 737119"/>
              <a:gd name="connsiteY4" fmla="*/ 595243 h 595243"/>
              <a:gd name="connsiteX0" fmla="*/ 0 w 755948"/>
              <a:gd name="connsiteY0" fmla="*/ 595243 h 595243"/>
              <a:gd name="connsiteX1" fmla="*/ 148811 w 755948"/>
              <a:gd name="connsiteY1" fmla="*/ 0 h 595243"/>
              <a:gd name="connsiteX2" fmla="*/ 755948 w 755948"/>
              <a:gd name="connsiteY2" fmla="*/ 0 h 595243"/>
              <a:gd name="connsiteX3" fmla="*/ 737119 w 755948"/>
              <a:gd name="connsiteY3" fmla="*/ 595243 h 595243"/>
              <a:gd name="connsiteX4" fmla="*/ 0 w 755948"/>
              <a:gd name="connsiteY4" fmla="*/ 595243 h 595243"/>
              <a:gd name="connsiteX0" fmla="*/ 0 w 755948"/>
              <a:gd name="connsiteY0" fmla="*/ 595243 h 600323"/>
              <a:gd name="connsiteX1" fmla="*/ 148811 w 755948"/>
              <a:gd name="connsiteY1" fmla="*/ 0 h 600323"/>
              <a:gd name="connsiteX2" fmla="*/ 755948 w 755948"/>
              <a:gd name="connsiteY2" fmla="*/ 0 h 600323"/>
              <a:gd name="connsiteX3" fmla="*/ 752359 w 755948"/>
              <a:gd name="connsiteY3" fmla="*/ 600323 h 600323"/>
              <a:gd name="connsiteX4" fmla="*/ 0 w 755948"/>
              <a:gd name="connsiteY4" fmla="*/ 595243 h 60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948" h="600323">
                <a:moveTo>
                  <a:pt x="0" y="595243"/>
                </a:moveTo>
                <a:lnTo>
                  <a:pt x="148811" y="0"/>
                </a:lnTo>
                <a:lnTo>
                  <a:pt x="755948" y="0"/>
                </a:lnTo>
                <a:cubicBezTo>
                  <a:pt x="754752" y="200108"/>
                  <a:pt x="753555" y="400215"/>
                  <a:pt x="752359" y="600323"/>
                </a:cubicBezTo>
                <a:lnTo>
                  <a:pt x="0" y="595243"/>
                </a:lnTo>
                <a:close/>
              </a:path>
            </a:pathLst>
          </a:custGeom>
          <a:solidFill>
            <a:srgbClr val="B97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평행 사변형 5">
            <a:extLst>
              <a:ext uri="{FF2B5EF4-FFF2-40B4-BE49-F238E27FC236}">
                <a16:creationId xmlns:a16="http://schemas.microsoft.com/office/drawing/2014/main" id="{46D9D9C0-05BB-4472-8CDB-A4B84ED03AB5}"/>
              </a:ext>
            </a:extLst>
          </p:cNvPr>
          <p:cNvSpPr/>
          <p:nvPr userDrawn="1"/>
        </p:nvSpPr>
        <p:spPr>
          <a:xfrm>
            <a:off x="11033385" y="62918"/>
            <a:ext cx="1008062" cy="600075"/>
          </a:xfrm>
          <a:prstGeom prst="parallelogram">
            <a:avLst>
              <a:gd name="adj" fmla="val 45704"/>
            </a:avLst>
          </a:prstGeom>
          <a:solidFill>
            <a:srgbClr val="00A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44AB8B4-04F3-4A07-B95D-0A251E6EF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35030" y="236653"/>
            <a:ext cx="473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defRPr/>
            </a:pPr>
            <a:fld id="{CDA6B489-3885-4489-B0BF-9512F242DAAC}" type="slidenum">
              <a:rPr lang="ko-KR" altLang="en-US" sz="9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>
                <a:defRPr/>
              </a:pPr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147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5">
            <a:extLst>
              <a:ext uri="{FF2B5EF4-FFF2-40B4-BE49-F238E27FC236}">
                <a16:creationId xmlns:a16="http://schemas.microsoft.com/office/drawing/2014/main" id="{B5C19A5C-6F95-4A46-AF85-17D21557A3C4}"/>
              </a:ext>
            </a:extLst>
          </p:cNvPr>
          <p:cNvSpPr/>
          <p:nvPr userDrawn="1"/>
        </p:nvSpPr>
        <p:spPr>
          <a:xfrm>
            <a:off x="0" y="-2255"/>
            <a:ext cx="11737910" cy="592423"/>
          </a:xfrm>
          <a:custGeom>
            <a:avLst/>
            <a:gdLst>
              <a:gd name="connsiteX0" fmla="*/ 0 w 11538342"/>
              <a:gd name="connsiteY0" fmla="*/ 0 h 592423"/>
              <a:gd name="connsiteX1" fmla="*/ 11538342 w 11538342"/>
              <a:gd name="connsiteY1" fmla="*/ 0 h 592423"/>
              <a:gd name="connsiteX2" fmla="*/ 11538342 w 11538342"/>
              <a:gd name="connsiteY2" fmla="*/ 592423 h 592423"/>
              <a:gd name="connsiteX3" fmla="*/ 0 w 11538342"/>
              <a:gd name="connsiteY3" fmla="*/ 592423 h 592423"/>
              <a:gd name="connsiteX4" fmla="*/ 0 w 11538342"/>
              <a:gd name="connsiteY4" fmla="*/ 0 h 592423"/>
              <a:gd name="connsiteX0" fmla="*/ 0 w 11538342"/>
              <a:gd name="connsiteY0" fmla="*/ 0 h 592423"/>
              <a:gd name="connsiteX1" fmla="*/ 11118464 w 11538342"/>
              <a:gd name="connsiteY1" fmla="*/ 0 h 592423"/>
              <a:gd name="connsiteX2" fmla="*/ 11538342 w 11538342"/>
              <a:gd name="connsiteY2" fmla="*/ 592423 h 592423"/>
              <a:gd name="connsiteX3" fmla="*/ 0 w 11538342"/>
              <a:gd name="connsiteY3" fmla="*/ 592423 h 592423"/>
              <a:gd name="connsiteX4" fmla="*/ 0 w 11538342"/>
              <a:gd name="connsiteY4" fmla="*/ 0 h 59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342" h="592423">
                <a:moveTo>
                  <a:pt x="0" y="0"/>
                </a:moveTo>
                <a:lnTo>
                  <a:pt x="11118464" y="0"/>
                </a:lnTo>
                <a:lnTo>
                  <a:pt x="11538342" y="592423"/>
                </a:lnTo>
                <a:lnTo>
                  <a:pt x="0" y="592423"/>
                </a:lnTo>
                <a:lnTo>
                  <a:pt x="0" y="0"/>
                </a:lnTo>
                <a:close/>
              </a:path>
            </a:pathLst>
          </a:custGeom>
          <a:solidFill>
            <a:srgbClr val="619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EC19F67C-23B7-4BD8-AC7E-55A3A1AA623E}"/>
              </a:ext>
            </a:extLst>
          </p:cNvPr>
          <p:cNvCxnSpPr>
            <a:cxnSpLocks/>
          </p:cNvCxnSpPr>
          <p:nvPr userDrawn="1"/>
        </p:nvCxnSpPr>
        <p:spPr>
          <a:xfrm>
            <a:off x="0" y="6489700"/>
            <a:ext cx="12192000" cy="0"/>
          </a:xfrm>
          <a:prstGeom prst="line">
            <a:avLst/>
          </a:prstGeom>
          <a:ln w="3175">
            <a:solidFill>
              <a:srgbClr val="89A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이등변 삼각형 4">
            <a:extLst>
              <a:ext uri="{FF2B5EF4-FFF2-40B4-BE49-F238E27FC236}">
                <a16:creationId xmlns:a16="http://schemas.microsoft.com/office/drawing/2014/main" id="{A438889D-6AD1-4B51-BA57-D7CE2F9AED66}"/>
              </a:ext>
            </a:extLst>
          </p:cNvPr>
          <p:cNvSpPr/>
          <p:nvPr userDrawn="1"/>
        </p:nvSpPr>
        <p:spPr>
          <a:xfrm>
            <a:off x="11259852" y="6391470"/>
            <a:ext cx="769506" cy="475868"/>
          </a:xfrm>
          <a:prstGeom prst="triangle">
            <a:avLst/>
          </a:prstGeom>
          <a:solidFill>
            <a:srgbClr val="325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674D2-A356-4814-AABB-1517C64F2C6F}"/>
              </a:ext>
            </a:extLst>
          </p:cNvPr>
          <p:cNvSpPr txBox="1"/>
          <p:nvPr userDrawn="1"/>
        </p:nvSpPr>
        <p:spPr>
          <a:xfrm>
            <a:off x="11369351" y="6582749"/>
            <a:ext cx="550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D343F68-1D1A-44AE-AC1A-B7C2761D95B5}" type="slidenum">
              <a:rPr lang="ko-KR" altLang="en-US" sz="8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8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이등변 삼각형 6">
            <a:extLst>
              <a:ext uri="{FF2B5EF4-FFF2-40B4-BE49-F238E27FC236}">
                <a16:creationId xmlns:a16="http://schemas.microsoft.com/office/drawing/2014/main" id="{9D3EACC3-4E27-4677-97FA-3B233CBF5A5D}"/>
              </a:ext>
            </a:extLst>
          </p:cNvPr>
          <p:cNvSpPr/>
          <p:nvPr userDrawn="1"/>
        </p:nvSpPr>
        <p:spPr>
          <a:xfrm>
            <a:off x="11064549" y="139958"/>
            <a:ext cx="789993" cy="450209"/>
          </a:xfrm>
          <a:prstGeom prst="triangle">
            <a:avLst/>
          </a:prstGeom>
          <a:solidFill>
            <a:srgbClr val="497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E04C8958-ECDB-45D6-9BF7-B3783CB723BC}"/>
              </a:ext>
            </a:extLst>
          </p:cNvPr>
          <p:cNvSpPr/>
          <p:nvPr userDrawn="1"/>
        </p:nvSpPr>
        <p:spPr>
          <a:xfrm flipH="1" flipV="1">
            <a:off x="11178072" y="0"/>
            <a:ext cx="1013927" cy="590168"/>
          </a:xfrm>
          <a:custGeom>
            <a:avLst/>
            <a:gdLst>
              <a:gd name="connsiteX0" fmla="*/ 1282733 w 1282733"/>
              <a:gd name="connsiteY0" fmla="*/ 590168 h 590168"/>
              <a:gd name="connsiteX1" fmla="*/ 45754 w 1282733"/>
              <a:gd name="connsiteY1" fmla="*/ 590168 h 590168"/>
              <a:gd name="connsiteX2" fmla="*/ 0 w 1282733"/>
              <a:gd name="connsiteY2" fmla="*/ 589811 h 590168"/>
              <a:gd name="connsiteX3" fmla="*/ 0 w 1282733"/>
              <a:gd name="connsiteY3" fmla="*/ 0 h 590168"/>
              <a:gd name="connsiteX4" fmla="*/ 745964 w 1282733"/>
              <a:gd name="connsiteY4" fmla="*/ 0 h 59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733" h="590168">
                <a:moveTo>
                  <a:pt x="1282733" y="590168"/>
                </a:moveTo>
                <a:lnTo>
                  <a:pt x="45754" y="590168"/>
                </a:lnTo>
                <a:lnTo>
                  <a:pt x="0" y="589811"/>
                </a:lnTo>
                <a:lnTo>
                  <a:pt x="0" y="0"/>
                </a:lnTo>
                <a:lnTo>
                  <a:pt x="745964" y="0"/>
                </a:lnTo>
                <a:close/>
              </a:path>
            </a:pathLst>
          </a:custGeom>
          <a:solidFill>
            <a:srgbClr val="3F6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3AAF7C30-B22E-4EF5-A791-1F2FC2B0CD65}"/>
              </a:ext>
            </a:extLst>
          </p:cNvPr>
          <p:cNvGrpSpPr/>
          <p:nvPr userDrawn="1"/>
        </p:nvGrpSpPr>
        <p:grpSpPr>
          <a:xfrm>
            <a:off x="0" y="-208"/>
            <a:ext cx="1856792" cy="589487"/>
            <a:chOff x="0" y="-208"/>
            <a:chExt cx="2098040" cy="589487"/>
          </a:xfrm>
        </p:grpSpPr>
        <p:sp>
          <p:nvSpPr>
            <p:cNvPr id="10" name="이등변 삼각형 9">
              <a:extLst>
                <a:ext uri="{FF2B5EF4-FFF2-40B4-BE49-F238E27FC236}">
                  <a16:creationId xmlns:a16="http://schemas.microsoft.com/office/drawing/2014/main" id="{8C989A22-25A3-40DB-9087-B9BAD0CE6B52}"/>
                </a:ext>
              </a:extLst>
            </p:cNvPr>
            <p:cNvSpPr/>
            <p:nvPr/>
          </p:nvSpPr>
          <p:spPr>
            <a:xfrm flipV="1">
              <a:off x="0" y="-208"/>
              <a:ext cx="1663700" cy="586947"/>
            </a:xfrm>
            <a:prstGeom prst="triangle">
              <a:avLst>
                <a:gd name="adj" fmla="val 53884"/>
              </a:avLst>
            </a:prstGeom>
            <a:solidFill>
              <a:srgbClr val="427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이등변 삼각형 10">
              <a:extLst>
                <a:ext uri="{FF2B5EF4-FFF2-40B4-BE49-F238E27FC236}">
                  <a16:creationId xmlns:a16="http://schemas.microsoft.com/office/drawing/2014/main" id="{569806EE-A2EB-4DA1-9CE9-0BDFA06D1449}"/>
                </a:ext>
              </a:extLst>
            </p:cNvPr>
            <p:cNvSpPr/>
            <p:nvPr/>
          </p:nvSpPr>
          <p:spPr>
            <a:xfrm>
              <a:off x="889000" y="0"/>
              <a:ext cx="1209040" cy="589279"/>
            </a:xfrm>
            <a:prstGeom prst="triangle">
              <a:avLst>
                <a:gd name="adj" fmla="val 63386"/>
              </a:avLst>
            </a:prstGeom>
            <a:solidFill>
              <a:srgbClr val="3962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2F2BFA2-908E-425F-8E6F-14CF54497A5B}"/>
              </a:ext>
            </a:extLst>
          </p:cNvPr>
          <p:cNvGrpSpPr/>
          <p:nvPr userDrawn="1"/>
        </p:nvGrpSpPr>
        <p:grpSpPr>
          <a:xfrm rot="5400000">
            <a:off x="-140414" y="142953"/>
            <a:ext cx="1176566" cy="895739"/>
            <a:chOff x="0" y="4954554"/>
            <a:chExt cx="4650540" cy="19034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4E6495DE-133B-479D-9EC8-08EC84A156D3}"/>
                </a:ext>
              </a:extLst>
            </p:cNvPr>
            <p:cNvSpPr/>
            <p:nvPr/>
          </p:nvSpPr>
          <p:spPr>
            <a:xfrm>
              <a:off x="6260" y="4954554"/>
              <a:ext cx="2322140" cy="1903445"/>
            </a:xfrm>
            <a:custGeom>
              <a:avLst/>
              <a:gdLst>
                <a:gd name="connsiteX0" fmla="*/ 1080000 w 1082351"/>
                <a:gd name="connsiteY0" fmla="*/ 0 h 2006081"/>
                <a:gd name="connsiteX1" fmla="*/ 1082351 w 1082351"/>
                <a:gd name="connsiteY1" fmla="*/ 4367 h 2006081"/>
                <a:gd name="connsiteX2" fmla="*/ 1082351 w 1082351"/>
                <a:gd name="connsiteY2" fmla="*/ 2006081 h 2006081"/>
                <a:gd name="connsiteX3" fmla="*/ 0 w 1082351"/>
                <a:gd name="connsiteY3" fmla="*/ 2006081 h 200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351" h="2006081">
                  <a:moveTo>
                    <a:pt x="1080000" y="0"/>
                  </a:moveTo>
                  <a:lnTo>
                    <a:pt x="1082351" y="4367"/>
                  </a:lnTo>
                  <a:lnTo>
                    <a:pt x="1082351" y="2006081"/>
                  </a:lnTo>
                  <a:lnTo>
                    <a:pt x="0" y="2006081"/>
                  </a:lnTo>
                  <a:close/>
                </a:path>
              </a:pathLst>
            </a:custGeom>
            <a:solidFill>
              <a:srgbClr val="5389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AC85177E-1A12-42A0-A64D-411D0E084A49}"/>
                </a:ext>
              </a:extLst>
            </p:cNvPr>
            <p:cNvSpPr/>
            <p:nvPr/>
          </p:nvSpPr>
          <p:spPr>
            <a:xfrm flipH="1">
              <a:off x="2328400" y="4954554"/>
              <a:ext cx="2322140" cy="1903445"/>
            </a:xfrm>
            <a:custGeom>
              <a:avLst/>
              <a:gdLst>
                <a:gd name="connsiteX0" fmla="*/ 1080000 w 1082351"/>
                <a:gd name="connsiteY0" fmla="*/ 0 h 2006081"/>
                <a:gd name="connsiteX1" fmla="*/ 1082351 w 1082351"/>
                <a:gd name="connsiteY1" fmla="*/ 4367 h 2006081"/>
                <a:gd name="connsiteX2" fmla="*/ 1082351 w 1082351"/>
                <a:gd name="connsiteY2" fmla="*/ 2006081 h 2006081"/>
                <a:gd name="connsiteX3" fmla="*/ 0 w 1082351"/>
                <a:gd name="connsiteY3" fmla="*/ 2006081 h 200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351" h="2006081">
                  <a:moveTo>
                    <a:pt x="1080000" y="0"/>
                  </a:moveTo>
                  <a:lnTo>
                    <a:pt x="1082351" y="4367"/>
                  </a:lnTo>
                  <a:lnTo>
                    <a:pt x="1082351" y="2006081"/>
                  </a:lnTo>
                  <a:lnTo>
                    <a:pt x="0" y="2006081"/>
                  </a:lnTo>
                  <a:close/>
                </a:path>
              </a:pathLst>
            </a:custGeom>
            <a:solidFill>
              <a:srgbClr val="3A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5" name="이등변 삼각형 14">
              <a:extLst>
                <a:ext uri="{FF2B5EF4-FFF2-40B4-BE49-F238E27FC236}">
                  <a16:creationId xmlns:a16="http://schemas.microsoft.com/office/drawing/2014/main" id="{F8BCC0F5-C51B-44A2-B1BD-5FF2105C5F31}"/>
                </a:ext>
              </a:extLst>
            </p:cNvPr>
            <p:cNvSpPr/>
            <p:nvPr/>
          </p:nvSpPr>
          <p:spPr>
            <a:xfrm>
              <a:off x="0" y="6448184"/>
              <a:ext cx="4650539" cy="409816"/>
            </a:xfrm>
            <a:prstGeom prst="triangle">
              <a:avLst>
                <a:gd name="adj" fmla="val 50109"/>
              </a:avLst>
            </a:prstGeom>
            <a:solidFill>
              <a:srgbClr val="445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0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ster_3"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평행 사변형 4">
            <a:extLst>
              <a:ext uri="{FF2B5EF4-FFF2-40B4-BE49-F238E27FC236}">
                <a16:creationId xmlns:a16="http://schemas.microsoft.com/office/drawing/2014/main" id="{0C99D4AC-CDB7-4283-BCE5-46CAF4B8FE21}"/>
              </a:ext>
            </a:extLst>
          </p:cNvPr>
          <p:cNvSpPr/>
          <p:nvPr userDrawn="1"/>
        </p:nvSpPr>
        <p:spPr>
          <a:xfrm>
            <a:off x="11495314" y="0"/>
            <a:ext cx="690466" cy="584200"/>
          </a:xfrm>
          <a:prstGeom prst="parallelogram">
            <a:avLst/>
          </a:prstGeom>
          <a:solidFill>
            <a:srgbClr val="F19C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평행 사변형 5">
            <a:extLst>
              <a:ext uri="{FF2B5EF4-FFF2-40B4-BE49-F238E27FC236}">
                <a16:creationId xmlns:a16="http://schemas.microsoft.com/office/drawing/2014/main" id="{8CF1AB66-3E1E-4B5D-B613-02E1C1E0E138}"/>
              </a:ext>
            </a:extLst>
          </p:cNvPr>
          <p:cNvSpPr/>
          <p:nvPr userDrawn="1"/>
        </p:nvSpPr>
        <p:spPr>
          <a:xfrm>
            <a:off x="11178072" y="0"/>
            <a:ext cx="858417" cy="584200"/>
          </a:xfrm>
          <a:prstGeom prst="parallelogram">
            <a:avLst/>
          </a:prstGeom>
          <a:solidFill>
            <a:srgbClr val="B97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C0418501-88DE-4121-880D-0D5E79244BBF}"/>
              </a:ext>
            </a:extLst>
          </p:cNvPr>
          <p:cNvSpPr/>
          <p:nvPr userDrawn="1"/>
        </p:nvSpPr>
        <p:spPr>
          <a:xfrm>
            <a:off x="-1" y="0"/>
            <a:ext cx="11430000" cy="584200"/>
          </a:xfrm>
          <a:custGeom>
            <a:avLst/>
            <a:gdLst>
              <a:gd name="connsiteX0" fmla="*/ 0 w 11430000"/>
              <a:gd name="connsiteY0" fmla="*/ 0 h 584200"/>
              <a:gd name="connsiteX1" fmla="*/ 146050 w 11430000"/>
              <a:gd name="connsiteY1" fmla="*/ 0 h 584200"/>
              <a:gd name="connsiteX2" fmla="*/ 155511 w 11430000"/>
              <a:gd name="connsiteY2" fmla="*/ 0 h 584200"/>
              <a:gd name="connsiteX3" fmla="*/ 11430000 w 11430000"/>
              <a:gd name="connsiteY3" fmla="*/ 0 h 584200"/>
              <a:gd name="connsiteX4" fmla="*/ 11283950 w 11430000"/>
              <a:gd name="connsiteY4" fmla="*/ 584200 h 584200"/>
              <a:gd name="connsiteX5" fmla="*/ 155511 w 11430000"/>
              <a:gd name="connsiteY5" fmla="*/ 584200 h 584200"/>
              <a:gd name="connsiteX6" fmla="*/ 0 w 11430000"/>
              <a:gd name="connsiteY6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0000" h="584200">
                <a:moveTo>
                  <a:pt x="0" y="0"/>
                </a:moveTo>
                <a:lnTo>
                  <a:pt x="146050" y="0"/>
                </a:lnTo>
                <a:lnTo>
                  <a:pt x="155511" y="0"/>
                </a:lnTo>
                <a:lnTo>
                  <a:pt x="11430000" y="0"/>
                </a:lnTo>
                <a:lnTo>
                  <a:pt x="11283950" y="584200"/>
                </a:lnTo>
                <a:lnTo>
                  <a:pt x="155511" y="584200"/>
                </a:lnTo>
                <a:lnTo>
                  <a:pt x="0" y="5842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3FC8C10-F8BD-4D43-95CD-ED011FB72A33}"/>
              </a:ext>
            </a:extLst>
          </p:cNvPr>
          <p:cNvSpPr/>
          <p:nvPr userDrawn="1"/>
        </p:nvSpPr>
        <p:spPr>
          <a:xfrm>
            <a:off x="5873620" y="6489700"/>
            <a:ext cx="444759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4E7AF-639B-4EDB-A50E-5A1789CF271F}"/>
              </a:ext>
            </a:extLst>
          </p:cNvPr>
          <p:cNvSpPr txBox="1"/>
          <p:nvPr userDrawn="1"/>
        </p:nvSpPr>
        <p:spPr>
          <a:xfrm>
            <a:off x="5876227" y="6566128"/>
            <a:ext cx="4395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2C341CC-423A-4157-9141-EEDFF960CC34}" type="slidenum">
              <a:rPr lang="en-US" altLang="ko-KR" sz="8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8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146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st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EB9C3BD9-A8A4-4CC0-8076-16C44BE8C5F6}"/>
              </a:ext>
            </a:extLst>
          </p:cNvPr>
          <p:cNvSpPr/>
          <p:nvPr userDrawn="1"/>
        </p:nvSpPr>
        <p:spPr>
          <a:xfrm rot="5400000">
            <a:off x="12700" y="99060"/>
            <a:ext cx="482600" cy="508000"/>
          </a:xfrm>
          <a:prstGeom prst="rtTriangle">
            <a:avLst/>
          </a:prstGeom>
          <a:solidFill>
            <a:srgbClr val="00A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평행 사변형 2">
            <a:extLst>
              <a:ext uri="{FF2B5EF4-FFF2-40B4-BE49-F238E27FC236}">
                <a16:creationId xmlns:a16="http://schemas.microsoft.com/office/drawing/2014/main" id="{3AB892E4-5734-460F-BF32-99CF06625499}"/>
              </a:ext>
            </a:extLst>
          </p:cNvPr>
          <p:cNvSpPr/>
          <p:nvPr userDrawn="1"/>
        </p:nvSpPr>
        <p:spPr>
          <a:xfrm>
            <a:off x="1" y="0"/>
            <a:ext cx="11989836" cy="584200"/>
          </a:xfrm>
          <a:prstGeom prst="parallelogram">
            <a:avLst>
              <a:gd name="adj" fmla="val 95274"/>
            </a:avLst>
          </a:prstGeom>
          <a:solidFill>
            <a:srgbClr val="B97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각 삼각형 3">
            <a:extLst>
              <a:ext uri="{FF2B5EF4-FFF2-40B4-BE49-F238E27FC236}">
                <a16:creationId xmlns:a16="http://schemas.microsoft.com/office/drawing/2014/main" id="{1AAC2C25-3C3C-44A7-9CD9-3F86E31847A6}"/>
              </a:ext>
            </a:extLst>
          </p:cNvPr>
          <p:cNvSpPr/>
          <p:nvPr userDrawn="1"/>
        </p:nvSpPr>
        <p:spPr>
          <a:xfrm rot="16200000">
            <a:off x="11607541" y="-259"/>
            <a:ext cx="584200" cy="584718"/>
          </a:xfrm>
          <a:prstGeom prst="rtTriangle">
            <a:avLst/>
          </a:prstGeom>
          <a:solidFill>
            <a:srgbClr val="445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1778E-2E3C-4B83-A68C-ED9947011013}"/>
              </a:ext>
            </a:extLst>
          </p:cNvPr>
          <p:cNvSpPr txBox="1"/>
          <p:nvPr userDrawn="1"/>
        </p:nvSpPr>
        <p:spPr>
          <a:xfrm>
            <a:off x="5796078" y="6587413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fld id="{D0032F82-6A72-4D18-9910-7AB4FEC340CD}" type="slidenum">
              <a:rPr lang="ko-KR" altLang="en-US" sz="8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r>
              <a: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endParaRPr lang="ko-KR" altLang="en-US" sz="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761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각 삼각형 2">
            <a:extLst>
              <a:ext uri="{FF2B5EF4-FFF2-40B4-BE49-F238E27FC236}">
                <a16:creationId xmlns:a16="http://schemas.microsoft.com/office/drawing/2014/main" id="{DFBF7D4B-8210-4F9D-B5AB-7C874CB7137D}"/>
              </a:ext>
            </a:extLst>
          </p:cNvPr>
          <p:cNvSpPr/>
          <p:nvPr userDrawn="1"/>
        </p:nvSpPr>
        <p:spPr>
          <a:xfrm rot="5400000">
            <a:off x="-1" y="-10161"/>
            <a:ext cx="999205" cy="999205"/>
          </a:xfrm>
          <a:prstGeom prst="rtTriangle">
            <a:avLst/>
          </a:prstGeom>
          <a:solidFill>
            <a:srgbClr val="F19C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BE6FB6B-86F5-497E-96AD-F44E49889264}"/>
              </a:ext>
            </a:extLst>
          </p:cNvPr>
          <p:cNvSpPr/>
          <p:nvPr userDrawn="1"/>
        </p:nvSpPr>
        <p:spPr>
          <a:xfrm>
            <a:off x="182880" y="182880"/>
            <a:ext cx="11816232" cy="648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각 삼각형 4">
            <a:extLst>
              <a:ext uri="{FF2B5EF4-FFF2-40B4-BE49-F238E27FC236}">
                <a16:creationId xmlns:a16="http://schemas.microsoft.com/office/drawing/2014/main" id="{780C22B3-D49F-4C94-B959-35E9B4E92D9B}"/>
              </a:ext>
            </a:extLst>
          </p:cNvPr>
          <p:cNvSpPr/>
          <p:nvPr userDrawn="1"/>
        </p:nvSpPr>
        <p:spPr>
          <a:xfrm rot="16200000">
            <a:off x="11074398" y="5740399"/>
            <a:ext cx="1117602" cy="1117602"/>
          </a:xfrm>
          <a:prstGeom prst="rtTriangle">
            <a:avLst/>
          </a:prstGeom>
          <a:solidFill>
            <a:srgbClr val="F19C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1FCCD84-9DF0-4F38-8A59-FF7105508302}"/>
              </a:ext>
            </a:extLst>
          </p:cNvPr>
          <p:cNvSpPr/>
          <p:nvPr userDrawn="1"/>
        </p:nvSpPr>
        <p:spPr>
          <a:xfrm>
            <a:off x="182880" y="182880"/>
            <a:ext cx="11816232" cy="601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33A97-4A90-4572-8B42-715B5F56EA8F}"/>
              </a:ext>
            </a:extLst>
          </p:cNvPr>
          <p:cNvSpPr txBox="1"/>
          <p:nvPr userDrawn="1"/>
        </p:nvSpPr>
        <p:spPr>
          <a:xfrm>
            <a:off x="11460578" y="6385728"/>
            <a:ext cx="650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46A127A-73C4-4EB9-8BBA-5301AC855AEF}" type="slidenum">
              <a:rPr lang="en-US" altLang="ko-KR" sz="9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80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8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80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AD607CA-896A-4D48-8E82-924DB76760A9}"/>
              </a:ext>
            </a:extLst>
          </p:cNvPr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273BB99-4B1B-4E63-9665-F72BCD29B35E}"/>
              </a:ext>
            </a:extLst>
          </p:cNvPr>
          <p:cNvSpPr/>
          <p:nvPr/>
        </p:nvSpPr>
        <p:spPr>
          <a:xfrm>
            <a:off x="5907088" y="6497638"/>
            <a:ext cx="374650" cy="360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28" name="TextBox 2">
            <a:extLst>
              <a:ext uri="{FF2B5EF4-FFF2-40B4-BE49-F238E27FC236}">
                <a16:creationId xmlns:a16="http://schemas.microsoft.com/office/drawing/2014/main" id="{42366B40-46B1-459F-9CEB-6099FBD2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0" y="6580188"/>
            <a:ext cx="473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defRPr/>
            </a:pPr>
            <a:fld id="{A23820D3-279A-4935-B563-AD79D6027581}" type="slidenum">
              <a:rPr lang="ko-KR" altLang="en-US" sz="9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>
                <a:defRPr/>
              </a:pPr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F4680CA-82A4-41E5-99DD-66756C1100F5}"/>
              </a:ext>
            </a:extLst>
          </p:cNvPr>
          <p:cNvSpPr/>
          <p:nvPr/>
        </p:nvSpPr>
        <p:spPr>
          <a:xfrm>
            <a:off x="-503238" y="635000"/>
            <a:ext cx="400050" cy="400050"/>
          </a:xfrm>
          <a:prstGeom prst="rect">
            <a:avLst/>
          </a:prstGeom>
          <a:solidFill>
            <a:srgbClr val="00A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1CFC2C8-308E-4EF8-A57B-876A8C08134E}"/>
              </a:ext>
            </a:extLst>
          </p:cNvPr>
          <p:cNvSpPr/>
          <p:nvPr/>
        </p:nvSpPr>
        <p:spPr>
          <a:xfrm>
            <a:off x="-503238" y="1082675"/>
            <a:ext cx="400050" cy="401638"/>
          </a:xfrm>
          <a:prstGeom prst="rect">
            <a:avLst/>
          </a:prstGeom>
          <a:solidFill>
            <a:srgbClr val="437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85E9D29-8DFC-4F6F-ADAD-7BA93A1929EE}"/>
              </a:ext>
            </a:extLst>
          </p:cNvPr>
          <p:cNvSpPr/>
          <p:nvPr/>
        </p:nvSpPr>
        <p:spPr>
          <a:xfrm>
            <a:off x="-503238" y="1539875"/>
            <a:ext cx="400050" cy="401638"/>
          </a:xfrm>
          <a:prstGeom prst="rect">
            <a:avLst/>
          </a:prstGeom>
          <a:solidFill>
            <a:srgbClr val="5E5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434D372-4E5B-441B-8C3F-92E2772EEC93}"/>
              </a:ext>
            </a:extLst>
          </p:cNvPr>
          <p:cNvSpPr/>
          <p:nvPr/>
        </p:nvSpPr>
        <p:spPr>
          <a:xfrm>
            <a:off x="-503238" y="1987550"/>
            <a:ext cx="400050" cy="401638"/>
          </a:xfrm>
          <a:prstGeom prst="rect">
            <a:avLst/>
          </a:prstGeom>
          <a:solidFill>
            <a:srgbClr val="77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057" name="그림 14">
            <a:extLst>
              <a:ext uri="{FF2B5EF4-FFF2-40B4-BE49-F238E27FC236}">
                <a16:creationId xmlns:a16="http://schemas.microsoft.com/office/drawing/2014/main" id="{B54901B2-4A1B-4EDB-935A-802D8FEA4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0"/>
          <a:stretch>
            <a:fillRect/>
          </a:stretch>
        </p:blipFill>
        <p:spPr bwMode="auto">
          <a:xfrm>
            <a:off x="-736600" y="2530475"/>
            <a:ext cx="7366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그림 15">
            <a:extLst>
              <a:ext uri="{FF2B5EF4-FFF2-40B4-BE49-F238E27FC236}">
                <a16:creationId xmlns:a16="http://schemas.microsoft.com/office/drawing/2014/main" id="{26356812-5D3D-4511-8731-8F952170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38203"/>
          <a:stretch>
            <a:fillRect/>
          </a:stretch>
        </p:blipFill>
        <p:spPr bwMode="auto">
          <a:xfrm>
            <a:off x="-1492250" y="600075"/>
            <a:ext cx="48418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그림 17">
            <a:extLst>
              <a:ext uri="{FF2B5EF4-FFF2-40B4-BE49-F238E27FC236}">
                <a16:creationId xmlns:a16="http://schemas.microsoft.com/office/drawing/2014/main" id="{7A2004C8-0285-4B60-9BD8-84B18A85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8"/>
          <a:stretch>
            <a:fillRect/>
          </a:stretch>
        </p:blipFill>
        <p:spPr bwMode="auto">
          <a:xfrm>
            <a:off x="-1390650" y="2530475"/>
            <a:ext cx="5969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9CFA1336-AA72-4D2D-990C-B8B395FA3213}"/>
              </a:ext>
            </a:extLst>
          </p:cNvPr>
          <p:cNvSpPr/>
          <p:nvPr/>
        </p:nvSpPr>
        <p:spPr>
          <a:xfrm>
            <a:off x="-938213" y="635000"/>
            <a:ext cx="401638" cy="400050"/>
          </a:xfrm>
          <a:prstGeom prst="rect">
            <a:avLst/>
          </a:prstGeom>
          <a:solidFill>
            <a:srgbClr val="33D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368D120-ECCB-470A-AEDB-E132869F0391}"/>
              </a:ext>
            </a:extLst>
          </p:cNvPr>
          <p:cNvSpPr/>
          <p:nvPr/>
        </p:nvSpPr>
        <p:spPr>
          <a:xfrm>
            <a:off x="-938213" y="1082675"/>
            <a:ext cx="401638" cy="401638"/>
          </a:xfrm>
          <a:prstGeom prst="rect">
            <a:avLst/>
          </a:prstGeom>
          <a:solidFill>
            <a:srgbClr val="0F7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C002411-9A0B-45E3-874A-B8872A8BBE97}"/>
              </a:ext>
            </a:extLst>
          </p:cNvPr>
          <p:cNvSpPr/>
          <p:nvPr/>
        </p:nvSpPr>
        <p:spPr>
          <a:xfrm>
            <a:off x="-938213" y="1539875"/>
            <a:ext cx="401638" cy="401638"/>
          </a:xfrm>
          <a:prstGeom prst="rect">
            <a:avLst/>
          </a:prstGeom>
          <a:solidFill>
            <a:srgbClr val="445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CB3ABD7-294A-4459-BDFD-843AA923F4B1}"/>
              </a:ext>
            </a:extLst>
          </p:cNvPr>
          <p:cNvSpPr/>
          <p:nvPr/>
        </p:nvSpPr>
        <p:spPr>
          <a:xfrm>
            <a:off x="-938213" y="1987550"/>
            <a:ext cx="401638" cy="401638"/>
          </a:xfrm>
          <a:prstGeom prst="rect">
            <a:avLst/>
          </a:prstGeom>
          <a:solidFill>
            <a:srgbClr val="F19C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706917E-AE44-4AE7-9B49-A34B1D6868DF}"/>
              </a:ext>
            </a:extLst>
          </p:cNvPr>
          <p:cNvSpPr/>
          <p:nvPr/>
        </p:nvSpPr>
        <p:spPr>
          <a:xfrm>
            <a:off x="-503238" y="174625"/>
            <a:ext cx="400050" cy="400050"/>
          </a:xfrm>
          <a:prstGeom prst="rect">
            <a:avLst/>
          </a:prstGeom>
          <a:solidFill>
            <a:srgbClr val="B97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CF7EE34-D66B-491A-BFF1-93015629CCB5}"/>
              </a:ext>
            </a:extLst>
          </p:cNvPr>
          <p:cNvSpPr/>
          <p:nvPr userDrawn="1"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4376A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82E8F4C-FB7F-422C-AAD9-BF36DF24BE46}"/>
              </a:ext>
            </a:extLst>
          </p:cNvPr>
          <p:cNvSpPr/>
          <p:nvPr userDrawn="1"/>
        </p:nvSpPr>
        <p:spPr>
          <a:xfrm>
            <a:off x="5907088" y="6497638"/>
            <a:ext cx="374650" cy="360362"/>
          </a:xfrm>
          <a:prstGeom prst="rect">
            <a:avLst/>
          </a:prstGeom>
          <a:solidFill>
            <a:srgbClr val="4376A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7C34368E-2CB2-41C6-AA2F-D166504F5E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1050" y="6580188"/>
            <a:ext cx="473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defRPr/>
            </a:pPr>
            <a:fld id="{CDA6B489-3885-4489-B0BF-9512F242DAAC}" type="slidenum">
              <a:rPr lang="ko-KR" altLang="en-US" sz="9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ctr">
                <a:defRPr/>
              </a:pPr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C76DB86-74B2-4AEB-9505-CE8438ECED42}"/>
              </a:ext>
            </a:extLst>
          </p:cNvPr>
          <p:cNvSpPr/>
          <p:nvPr userDrawn="1"/>
        </p:nvSpPr>
        <p:spPr>
          <a:xfrm>
            <a:off x="-503238" y="635000"/>
            <a:ext cx="400050" cy="400050"/>
          </a:xfrm>
          <a:prstGeom prst="rect">
            <a:avLst/>
          </a:prstGeom>
          <a:solidFill>
            <a:srgbClr val="00A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A42D8DE-D1DA-43F0-9CF6-2DB3A02D30A8}"/>
              </a:ext>
            </a:extLst>
          </p:cNvPr>
          <p:cNvSpPr/>
          <p:nvPr userDrawn="1"/>
        </p:nvSpPr>
        <p:spPr>
          <a:xfrm>
            <a:off x="-503238" y="1082675"/>
            <a:ext cx="400050" cy="401638"/>
          </a:xfrm>
          <a:prstGeom prst="rect">
            <a:avLst/>
          </a:prstGeom>
          <a:solidFill>
            <a:srgbClr val="437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6B5C6B2-5300-4F93-AFF5-BADFE6E9CA78}"/>
              </a:ext>
            </a:extLst>
          </p:cNvPr>
          <p:cNvSpPr/>
          <p:nvPr userDrawn="1"/>
        </p:nvSpPr>
        <p:spPr>
          <a:xfrm>
            <a:off x="-503238" y="1539875"/>
            <a:ext cx="400050" cy="401638"/>
          </a:xfrm>
          <a:prstGeom prst="rect">
            <a:avLst/>
          </a:prstGeom>
          <a:solidFill>
            <a:srgbClr val="5E5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B92F2BC-E5C8-4851-BE8E-BE44412D0BCB}"/>
              </a:ext>
            </a:extLst>
          </p:cNvPr>
          <p:cNvSpPr/>
          <p:nvPr userDrawn="1"/>
        </p:nvSpPr>
        <p:spPr>
          <a:xfrm>
            <a:off x="-503238" y="1987550"/>
            <a:ext cx="400050" cy="401638"/>
          </a:xfrm>
          <a:prstGeom prst="rect">
            <a:avLst/>
          </a:prstGeom>
          <a:solidFill>
            <a:srgbClr val="77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072" name="그림 14">
            <a:extLst>
              <a:ext uri="{FF2B5EF4-FFF2-40B4-BE49-F238E27FC236}">
                <a16:creationId xmlns:a16="http://schemas.microsoft.com/office/drawing/2014/main" id="{FA8282FB-DABD-4A29-AA23-E84D972DB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0"/>
          <a:stretch>
            <a:fillRect/>
          </a:stretch>
        </p:blipFill>
        <p:spPr bwMode="auto">
          <a:xfrm>
            <a:off x="-736600" y="2530475"/>
            <a:ext cx="7366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그림 15">
            <a:extLst>
              <a:ext uri="{FF2B5EF4-FFF2-40B4-BE49-F238E27FC236}">
                <a16:creationId xmlns:a16="http://schemas.microsoft.com/office/drawing/2014/main" id="{6E6385D2-C330-4E7E-BBA8-A8409E4FA9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38203"/>
          <a:stretch>
            <a:fillRect/>
          </a:stretch>
        </p:blipFill>
        <p:spPr bwMode="auto">
          <a:xfrm>
            <a:off x="-1492250" y="600075"/>
            <a:ext cx="48418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그림 17">
            <a:extLst>
              <a:ext uri="{FF2B5EF4-FFF2-40B4-BE49-F238E27FC236}">
                <a16:creationId xmlns:a16="http://schemas.microsoft.com/office/drawing/2014/main" id="{CC1DD2A9-C2E6-4071-8C43-41AB592863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8"/>
          <a:stretch>
            <a:fillRect/>
          </a:stretch>
        </p:blipFill>
        <p:spPr bwMode="auto">
          <a:xfrm>
            <a:off x="-1390650" y="2530475"/>
            <a:ext cx="5969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A89BC691-991E-411F-A5ED-BDFA0DD24FD9}"/>
              </a:ext>
            </a:extLst>
          </p:cNvPr>
          <p:cNvSpPr/>
          <p:nvPr userDrawn="1"/>
        </p:nvSpPr>
        <p:spPr>
          <a:xfrm>
            <a:off x="-938213" y="635000"/>
            <a:ext cx="401638" cy="400050"/>
          </a:xfrm>
          <a:prstGeom prst="rect">
            <a:avLst/>
          </a:prstGeom>
          <a:solidFill>
            <a:srgbClr val="33D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606335E1-738A-4217-B076-A6B0C5411E22}"/>
              </a:ext>
            </a:extLst>
          </p:cNvPr>
          <p:cNvSpPr/>
          <p:nvPr userDrawn="1"/>
        </p:nvSpPr>
        <p:spPr>
          <a:xfrm>
            <a:off x="-938213" y="1082675"/>
            <a:ext cx="401638" cy="401638"/>
          </a:xfrm>
          <a:prstGeom prst="rect">
            <a:avLst/>
          </a:prstGeom>
          <a:solidFill>
            <a:srgbClr val="0F7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094324D3-345C-4DE2-83D4-3C04CB56A15F}"/>
              </a:ext>
            </a:extLst>
          </p:cNvPr>
          <p:cNvSpPr/>
          <p:nvPr userDrawn="1"/>
        </p:nvSpPr>
        <p:spPr>
          <a:xfrm>
            <a:off x="-938213" y="1539875"/>
            <a:ext cx="401638" cy="401638"/>
          </a:xfrm>
          <a:prstGeom prst="rect">
            <a:avLst/>
          </a:prstGeom>
          <a:solidFill>
            <a:srgbClr val="445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1E575ECC-7396-4653-B2FD-B019F0ACEE41}"/>
              </a:ext>
            </a:extLst>
          </p:cNvPr>
          <p:cNvSpPr/>
          <p:nvPr userDrawn="1"/>
        </p:nvSpPr>
        <p:spPr>
          <a:xfrm>
            <a:off x="-938213" y="1987550"/>
            <a:ext cx="401638" cy="401638"/>
          </a:xfrm>
          <a:prstGeom prst="rect">
            <a:avLst/>
          </a:prstGeom>
          <a:solidFill>
            <a:srgbClr val="F19C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5F2E95A-4996-4250-BBF1-1A53652CEDA2}"/>
              </a:ext>
            </a:extLst>
          </p:cNvPr>
          <p:cNvSpPr/>
          <p:nvPr userDrawn="1"/>
        </p:nvSpPr>
        <p:spPr>
          <a:xfrm>
            <a:off x="-503238" y="174625"/>
            <a:ext cx="400050" cy="400050"/>
          </a:xfrm>
          <a:prstGeom prst="rect">
            <a:avLst/>
          </a:prstGeom>
          <a:solidFill>
            <a:srgbClr val="B97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0E0AC40-9CCC-40B2-B679-53677A84B349}"/>
              </a:ext>
            </a:extLst>
          </p:cNvPr>
          <p:cNvSpPr/>
          <p:nvPr userDrawn="1"/>
        </p:nvSpPr>
        <p:spPr>
          <a:xfrm>
            <a:off x="-938213" y="187131"/>
            <a:ext cx="401638" cy="400050"/>
          </a:xfrm>
          <a:prstGeom prst="rect">
            <a:avLst/>
          </a:prstGeom>
          <a:solidFill>
            <a:srgbClr val="DF3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5" r:id="rId1"/>
    <p:sldLayoutId id="2147485074" r:id="rId2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</a:defRPr>
      </a:lvl5pPr>
      <a:lvl6pPr marL="457200"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eaLnBrk="1" fontAlgn="base" latinLnBrk="1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9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3" r:id="rId1"/>
    <p:sldLayoutId id="2147485078" r:id="rId2"/>
    <p:sldLayoutId id="2147485066" r:id="rId3"/>
    <p:sldLayoutId id="2147485056" r:id="rId4"/>
    <p:sldLayoutId id="2147485075" r:id="rId5"/>
    <p:sldLayoutId id="2147485076" r:id="rId6"/>
    <p:sldLayoutId id="2147485077" r:id="rId7"/>
    <p:sldLayoutId id="2147485079" r:id="rId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A9F8904-6B9B-4A37-81B6-96CBF38AF5FE}"/>
              </a:ext>
            </a:extLst>
          </p:cNvPr>
          <p:cNvCxnSpPr/>
          <p:nvPr userDrawn="1"/>
        </p:nvCxnSpPr>
        <p:spPr>
          <a:xfrm>
            <a:off x="1150938" y="0"/>
            <a:ext cx="0" cy="6858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FDEBF19-0894-47F1-AE64-E4BC6AC624F8}"/>
              </a:ext>
            </a:extLst>
          </p:cNvPr>
          <p:cNvCxnSpPr/>
          <p:nvPr userDrawn="1"/>
        </p:nvCxnSpPr>
        <p:spPr>
          <a:xfrm>
            <a:off x="11041063" y="0"/>
            <a:ext cx="0" cy="6858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2" r:id="rId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emf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42B6664-537C-46ED-A471-F5D059DCB393}"/>
              </a:ext>
            </a:extLst>
          </p:cNvPr>
          <p:cNvSpPr/>
          <p:nvPr/>
        </p:nvSpPr>
        <p:spPr>
          <a:xfrm>
            <a:off x="175098" y="175099"/>
            <a:ext cx="11828834" cy="3253901"/>
          </a:xfrm>
          <a:prstGeom prst="rect">
            <a:avLst/>
          </a:prstGeom>
          <a:solidFill>
            <a:srgbClr val="FBC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F05E01B9-7FB9-4CA4-9B31-DCB11A221931}"/>
              </a:ext>
            </a:extLst>
          </p:cNvPr>
          <p:cNvCxnSpPr>
            <a:cxnSpLocks/>
          </p:cNvCxnSpPr>
          <p:nvPr/>
        </p:nvCxnSpPr>
        <p:spPr>
          <a:xfrm flipH="1">
            <a:off x="11399520" y="175099"/>
            <a:ext cx="604412" cy="48784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9EEB0563-6D12-4D6B-9804-C9B4634B7B12}"/>
              </a:ext>
            </a:extLst>
          </p:cNvPr>
          <p:cNvCxnSpPr>
            <a:cxnSpLocks/>
          </p:cNvCxnSpPr>
          <p:nvPr/>
        </p:nvCxnSpPr>
        <p:spPr>
          <a:xfrm flipH="1">
            <a:off x="175098" y="2938103"/>
            <a:ext cx="467988" cy="49089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4991" r="78395" b="81676"/>
          <a:stretch/>
        </p:blipFill>
        <p:spPr>
          <a:xfrm>
            <a:off x="5701264" y="1226034"/>
            <a:ext cx="789709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910BB2-677B-40DE-BDF5-C77FE9D1789F}"/>
              </a:ext>
            </a:extLst>
          </p:cNvPr>
          <p:cNvSpPr txBox="1"/>
          <p:nvPr/>
        </p:nvSpPr>
        <p:spPr>
          <a:xfrm>
            <a:off x="1257813" y="2662741"/>
            <a:ext cx="9676612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ko-KR" sz="28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2023 </a:t>
            </a:r>
            <a:r>
              <a:rPr lang="ko-KR" altLang="en-US" sz="28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캡스톤디자인 </a:t>
            </a:r>
            <a:r>
              <a:rPr lang="ko-KR" altLang="en-US" sz="28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밸류업</a:t>
            </a:r>
            <a:r>
              <a:rPr lang="ko-KR" altLang="en-US" sz="28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 프로그램 </a:t>
            </a:r>
            <a:endParaRPr lang="en-US" altLang="ko-KR" sz="2800" b="1" dirty="0" smtClean="0">
              <a:latin typeface="HY헤드라인M" panose="02030600000101010101" pitchFamily="18" charset="-127"/>
              <a:ea typeface="HY헤드라인M" panose="02030600000101010101" pitchFamily="18" charset="-127"/>
              <a:cs typeface="THE개이득" panose="02020503020101020101" pitchFamily="18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7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지원금 </a:t>
            </a:r>
            <a:r>
              <a:rPr lang="ko-KR" altLang="en-US" sz="7000" b="1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집행 방법</a:t>
            </a:r>
          </a:p>
        </p:txBody>
      </p:sp>
    </p:spTree>
    <p:extLst>
      <p:ext uri="{BB962C8B-B14F-4D97-AF65-F5344CB8AC3E}">
        <p14:creationId xmlns:p14="http://schemas.microsoft.com/office/powerpoint/2010/main" val="167704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재료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24" name="TextBox 5"/>
          <p:cNvSpPr txBox="1"/>
          <p:nvPr/>
        </p:nvSpPr>
        <p:spPr>
          <a:xfrm>
            <a:off x="4317673" y="3729999"/>
            <a:ext cx="6451927" cy="192424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온라인의 경우 업체로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계좌이체 후 현금영수증 발행 요청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개인 현금영수증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X,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법인 선택 후 사업자지출증빙현금영수증 발행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거래명세서 출력 혹은 구매화면 내역 </a:t>
            </a:r>
            <a:r>
              <a:rPr lang="ko-KR" altLang="en-US" sz="1667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캡쳐본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가능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배송비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지원 가능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단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거래내역에 </a:t>
            </a:r>
            <a:r>
              <a:rPr lang="ko-KR" altLang="en-US" sz="1667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배송비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확인되어야 함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물품 반송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교환을 위한 </a:t>
            </a:r>
            <a:r>
              <a:rPr lang="ko-KR" altLang="en-US" sz="1667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택배비는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지원 불가함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55600" y="1739681"/>
            <a:ext cx="3860800" cy="499131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_x437371408" descr="EMB00005b1c09b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r="4782" b="1369"/>
          <a:stretch/>
        </p:blipFill>
        <p:spPr bwMode="auto">
          <a:xfrm>
            <a:off x="459619" y="1814960"/>
            <a:ext cx="3652762" cy="48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4"/>
          <p:cNvSpPr txBox="1"/>
          <p:nvPr/>
        </p:nvSpPr>
        <p:spPr>
          <a:xfrm>
            <a:off x="355600" y="1270368"/>
            <a:ext cx="20320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온라인 구매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5876" y="2194416"/>
            <a:ext cx="3431773" cy="87263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2597153" y="1424256"/>
            <a:ext cx="1672253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①지출증빙영수증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4207929" y="1264156"/>
            <a:ext cx="5130801" cy="230131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5" name="_x437375488" descr="EMB00005b1c09b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r="14032"/>
          <a:stretch/>
        </p:blipFill>
        <p:spPr bwMode="auto">
          <a:xfrm>
            <a:off x="4311949" y="1341834"/>
            <a:ext cx="4897012" cy="21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280533" y="951130"/>
            <a:ext cx="1114408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②구매내역</a:t>
            </a:r>
            <a:endParaRPr lang="en-US" altLang="ko-KR" sz="1600" dirty="0"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782730" y="2346275"/>
            <a:ext cx="2895600" cy="11178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9146419" y="5271262"/>
            <a:ext cx="2680976" cy="1422399"/>
            <a:chOff x="12420800" y="7124701"/>
            <a:chExt cx="4021464" cy="2133599"/>
          </a:xfrm>
        </p:grpSpPr>
        <p:sp>
          <p:nvSpPr>
            <p:cNvPr id="39" name="직사각형 38"/>
            <p:cNvSpPr/>
            <p:nvPr/>
          </p:nvSpPr>
          <p:spPr>
            <a:xfrm>
              <a:off x="12420800" y="7124701"/>
              <a:ext cx="4021464" cy="2133599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" t="-1" r="2760" b="59068"/>
            <a:stretch/>
          </p:blipFill>
          <p:spPr>
            <a:xfrm>
              <a:off x="12526532" y="7267349"/>
              <a:ext cx="3810000" cy="1848302"/>
            </a:xfrm>
            <a:prstGeom prst="rect">
              <a:avLst/>
            </a:prstGeom>
          </p:spPr>
        </p:pic>
      </p:grpSp>
      <p:sp>
        <p:nvSpPr>
          <p:cNvPr id="40" name="직사각형 39"/>
          <p:cNvSpPr/>
          <p:nvPr/>
        </p:nvSpPr>
        <p:spPr>
          <a:xfrm>
            <a:off x="9146419" y="5271261"/>
            <a:ext cx="2680976" cy="142239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6865053" y="6172200"/>
            <a:ext cx="2239267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ex)</a:t>
            </a:r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현금영수증 발행 화면</a:t>
            </a:r>
            <a:endParaRPr lang="en-US" altLang="ko-KR" sz="1600" dirty="0"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68994" y="6251454"/>
            <a:ext cx="2329399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67" dirty="0">
                <a:solidFill>
                  <a:srgbClr val="0C45A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201          82      04468</a:t>
            </a:r>
            <a:endParaRPr lang="ko-KR" altLang="en-US" sz="1667" dirty="0">
              <a:solidFill>
                <a:srgbClr val="0C45A6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59" y="332486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3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5"/>
    </mc:Choice>
    <mc:Fallback xmlns="">
      <p:transition spd="slow" advTm="2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" grpId="0" animBg="1"/>
      <p:bldP spid="37" grpId="0" animBg="1"/>
      <p:bldP spid="38" grpId="0" animBg="1"/>
      <p:bldP spid="4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재료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24" name="TextBox 5"/>
          <p:cNvSpPr txBox="1"/>
          <p:nvPr/>
        </p:nvSpPr>
        <p:spPr>
          <a:xfrm>
            <a:off x="4068474" y="5356050"/>
            <a:ext cx="6084105" cy="115454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온라인 구매한 경우 거래일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–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영수증발행날짜 상이할 수 있음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ex)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주문일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5/2 -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영수증 발행일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거래일자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5/5</a:t>
            </a:r>
          </a:p>
          <a:p>
            <a:pPr>
              <a:lnSpc>
                <a:spcPct val="150000"/>
              </a:lnSpc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이 경우 영수증 발행 날짜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(5/5)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집행정산서 작성 할 것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355600" y="1270368"/>
            <a:ext cx="20320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온라인 구매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974208" y="1741450"/>
            <a:ext cx="5649539" cy="353644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27406" r="10641" b="37892"/>
          <a:stretch/>
        </p:blipFill>
        <p:spPr>
          <a:xfrm>
            <a:off x="4091698" y="1882482"/>
            <a:ext cx="5414559" cy="329421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12315" y="1804135"/>
            <a:ext cx="1300356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②거래확인서</a:t>
            </a:r>
            <a:endParaRPr lang="en-US" altLang="ko-KR" sz="1600" dirty="0"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85800" y="1739681"/>
            <a:ext cx="3233941" cy="499131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2927353" y="1424256"/>
            <a:ext cx="1672253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①지출증빙영수증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21111" r="35282" b="27183"/>
          <a:stretch/>
        </p:blipFill>
        <p:spPr>
          <a:xfrm>
            <a:off x="834533" y="1851936"/>
            <a:ext cx="2936475" cy="4766809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889000" y="2493132"/>
            <a:ext cx="2794000" cy="40246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908050" y="3266017"/>
            <a:ext cx="590550" cy="38946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4068968" y="4334933"/>
            <a:ext cx="546833" cy="4572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61" y="3308438"/>
            <a:ext cx="306011" cy="306011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33" y="4142755"/>
            <a:ext cx="306011" cy="30601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815" y="332951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2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9"/>
    </mc:Choice>
    <mc:Fallback xmlns="">
      <p:transition spd="slow" advTm="1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  <p:bldP spid="16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재료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5" name="타원 4"/>
          <p:cNvSpPr/>
          <p:nvPr/>
        </p:nvSpPr>
        <p:spPr>
          <a:xfrm>
            <a:off x="8802916" y="4878011"/>
            <a:ext cx="17658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4"/>
          <p:cNvSpPr txBox="1"/>
          <p:nvPr/>
        </p:nvSpPr>
        <p:spPr>
          <a:xfrm>
            <a:off x="355600" y="1270368"/>
            <a:ext cx="26416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전자세금계산서</a:t>
            </a:r>
            <a:r>
              <a:rPr lang="en-US" altLang="ko-KR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영수</a:t>
            </a:r>
            <a:r>
              <a:rPr lang="en-US" altLang="ko-KR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43" name="TextBox 5"/>
          <p:cNvSpPr txBox="1"/>
          <p:nvPr/>
        </p:nvSpPr>
        <p:spPr>
          <a:xfrm>
            <a:off x="9141137" y="2039627"/>
            <a:ext cx="2692400" cy="115454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거래명세서의 경우 수기로 </a:t>
            </a:r>
            <a:endParaRPr lang="en-US" altLang="ko-KR" sz="1667" kern="1100" spc="-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      </a:t>
            </a:r>
            <a:r>
              <a:rPr lang="ko-KR" altLang="en-US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작성된 </a:t>
            </a:r>
            <a:r>
              <a:rPr lang="en-US" altLang="ko-KR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간이영수증도 가능</a:t>
            </a:r>
            <a:endParaRPr lang="en-US" altLang="ko-KR" sz="1667" kern="1100" spc="-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      (</a:t>
            </a:r>
            <a:r>
              <a:rPr lang="ko-KR" altLang="en-US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대표자 직인</a:t>
            </a:r>
            <a:r>
              <a:rPr lang="en-US" altLang="ko-KR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,</a:t>
            </a:r>
            <a:r>
              <a:rPr lang="ko-KR" altLang="en-US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서명 필수</a:t>
            </a:r>
            <a:r>
              <a:rPr lang="en-US" altLang="ko-KR" sz="1667" kern="1100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742649" y="1648106"/>
            <a:ext cx="4811477" cy="329184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9" y="1738003"/>
            <a:ext cx="4598877" cy="3112056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821182" y="1667375"/>
            <a:ext cx="1672254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①전자세금계산서</a:t>
            </a:r>
          </a:p>
        </p:txBody>
      </p:sp>
      <p:sp>
        <p:nvSpPr>
          <p:cNvPr id="55" name="직사각형 54"/>
          <p:cNvSpPr/>
          <p:nvPr/>
        </p:nvSpPr>
        <p:spPr>
          <a:xfrm>
            <a:off x="5766588" y="1168263"/>
            <a:ext cx="3353799" cy="468412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19" y="1309452"/>
            <a:ext cx="3152554" cy="443648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425044" y="991535"/>
            <a:ext cx="1442856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②거래명세서</a:t>
            </a:r>
            <a:endParaRPr lang="en-US" altLang="ko-KR" sz="133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742649" y="5365012"/>
            <a:ext cx="10738151" cy="115454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전자세금계산서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영수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) :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업체로 대금지급을 완료된 경우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제출서류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: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전자세금계산서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거래명세서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이체확인증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이체내역 </a:t>
            </a:r>
            <a:r>
              <a:rPr lang="ko-KR" altLang="en-US" sz="1667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캡쳐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),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증빙사진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전자세금계산서는 학생 개인 메일로 발급 → 출력 →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제출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3889749" y="4502652"/>
            <a:ext cx="1464815" cy="31961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7553699" y="1636403"/>
            <a:ext cx="1425807" cy="57339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815" y="332486"/>
            <a:ext cx="720000" cy="720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9835">
            <a:off x="2707393" y="4860178"/>
            <a:ext cx="1182639" cy="610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0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6"/>
    </mc:Choice>
    <mc:Fallback xmlns="">
      <p:transition spd="slow" advTm="2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1" grpId="0" animBg="1"/>
      <p:bldP spid="54" grpId="0" animBg="1"/>
      <p:bldP spid="31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재료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5" name="타원 4"/>
          <p:cNvSpPr/>
          <p:nvPr/>
        </p:nvSpPr>
        <p:spPr>
          <a:xfrm>
            <a:off x="8802916" y="4878011"/>
            <a:ext cx="17658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4"/>
          <p:cNvSpPr txBox="1"/>
          <p:nvPr/>
        </p:nvSpPr>
        <p:spPr>
          <a:xfrm>
            <a:off x="355600" y="1270368"/>
            <a:ext cx="26416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전자세금계산서</a:t>
            </a:r>
            <a:r>
              <a:rPr lang="en-US" altLang="ko-KR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청구</a:t>
            </a:r>
            <a:r>
              <a:rPr lang="en-US" altLang="ko-KR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355601" y="5282164"/>
            <a:ext cx="10921999" cy="142359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전자세금계산서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청구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) :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사업단에서 업체로 바로 입금하므로 학생이 업체에 선 지출하지 않아도 됨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제출서류 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: 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전자세금계산서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, 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거래명세서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, 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업체 사업자등록증사본 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+ 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통장사본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, 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증빙사진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업체에 돈을 지급하였으나 청구로 발행한 경우 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: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 계산서 취소 혹은 수정 </a:t>
            </a:r>
            <a:r>
              <a:rPr lang="ko-KR" altLang="en-US" sz="1500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재발행하여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 제출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청구 취소 → 영수 재발급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)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전자세금계산서는 학생 개인 메일로 발급 → 출력 →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 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제출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단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, 3</a:t>
            </a:r>
            <a:r>
              <a:rPr lang="ko-KR" altLang="en-US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주 이상의 정산기간 소요되므로 업체에 미리 양해 구할 것</a:t>
            </a:r>
            <a:r>
              <a:rPr lang="en-US" altLang="ko-KR" sz="15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)</a:t>
            </a:r>
            <a:endParaRPr lang="ko-KR" altLang="en-US" sz="1500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함초롬돋움" panose="020B0504000101010101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991" y="5816601"/>
            <a:ext cx="795847" cy="795847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3903919" y="4648704"/>
            <a:ext cx="1464815" cy="31961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8802916" y="4878011"/>
            <a:ext cx="176589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9" name="그룹 48"/>
          <p:cNvGrpSpPr>
            <a:grpSpLocks noChangeAspect="1"/>
          </p:cNvGrpSpPr>
          <p:nvPr/>
        </p:nvGrpSpPr>
        <p:grpSpPr>
          <a:xfrm>
            <a:off x="5653484" y="1682007"/>
            <a:ext cx="5255045" cy="3521659"/>
            <a:chOff x="9118853" y="2694372"/>
            <a:chExt cx="6751894" cy="5242954"/>
          </a:xfrm>
        </p:grpSpPr>
        <p:sp>
          <p:nvSpPr>
            <p:cNvPr id="50" name="직사각형 49"/>
            <p:cNvSpPr/>
            <p:nvPr/>
          </p:nvSpPr>
          <p:spPr>
            <a:xfrm>
              <a:off x="9118853" y="2694372"/>
              <a:ext cx="6751894" cy="5242954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9418" y="2882458"/>
              <a:ext cx="6490763" cy="4889942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9418223" y="1716339"/>
            <a:ext cx="1442856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②거래명세서</a:t>
            </a:r>
            <a:endParaRPr lang="en-US" altLang="ko-KR" sz="133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742649" y="1661152"/>
            <a:ext cx="4811477" cy="353883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7" y="1769297"/>
            <a:ext cx="4612761" cy="332254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828167" y="1695484"/>
            <a:ext cx="1672254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①전자세금계산서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3896564" y="4510486"/>
            <a:ext cx="1464815" cy="31961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7"/>
          <a:srcRect l="1562" t="5807" r="1545" b="1278"/>
          <a:stretch/>
        </p:blipFill>
        <p:spPr>
          <a:xfrm>
            <a:off x="7975600" y="81559"/>
            <a:ext cx="3302000" cy="1524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315200" y="190307"/>
            <a:ext cx="1114408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③증빙사진</a:t>
            </a:r>
            <a:endParaRPr lang="en-US" altLang="ko-KR" sz="133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09" y="901197"/>
            <a:ext cx="720000" cy="72000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9835">
            <a:off x="2878523" y="4824740"/>
            <a:ext cx="1035351" cy="5342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9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7"/>
    </mc:Choice>
    <mc:Fallback xmlns="">
      <p:transition spd="slow" advTm="27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56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문헌구입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24" name="TextBox 5"/>
          <p:cNvSpPr txBox="1"/>
          <p:nvPr/>
        </p:nvSpPr>
        <p:spPr>
          <a:xfrm>
            <a:off x="685800" y="5442578"/>
            <a:ext cx="6817058" cy="115454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진행하는 과제와 관련 없는 도서 지원 불가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동일 문헌 중복 구매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불가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도서 앞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뒤 표지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목차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출판정보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(ISBN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및 출판일자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식별 가능하게 사진 첨부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학기 종료 후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LINC3.0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사업단으로 반납할 것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355600" y="1270368"/>
            <a:ext cx="20320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온라인 문헌구입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85800" y="1901757"/>
            <a:ext cx="3360000" cy="3476062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r="3406"/>
          <a:stretch/>
        </p:blipFill>
        <p:spPr>
          <a:xfrm>
            <a:off x="739303" y="1966707"/>
            <a:ext cx="3252994" cy="335200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099303" y="1894108"/>
            <a:ext cx="3469897" cy="3483711"/>
            <a:chOff x="6148954" y="2598049"/>
            <a:chExt cx="5357246" cy="5225567"/>
          </a:xfrm>
        </p:grpSpPr>
        <p:sp>
          <p:nvSpPr>
            <p:cNvPr id="36" name="직사각형 35"/>
            <p:cNvSpPr/>
            <p:nvPr/>
          </p:nvSpPr>
          <p:spPr>
            <a:xfrm>
              <a:off x="6148954" y="2598049"/>
              <a:ext cx="5357246" cy="522556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" r="2065" b="1439"/>
            <a:stretch/>
          </p:blipFill>
          <p:spPr>
            <a:xfrm>
              <a:off x="6251379" y="2706202"/>
              <a:ext cx="5152395" cy="502809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50009" y="1771465"/>
            <a:ext cx="1672253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①지출증빙영수증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13049" y="1761269"/>
            <a:ext cx="1300356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②거래확인서</a:t>
            </a:r>
            <a:endParaRPr lang="en-US" altLang="ko-KR" sz="1600" dirty="0"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grpSp>
        <p:nvGrpSpPr>
          <p:cNvPr id="15" name="그룹 14"/>
          <p:cNvGrpSpPr>
            <a:grpSpLocks noChangeAspect="1"/>
          </p:cNvGrpSpPr>
          <p:nvPr/>
        </p:nvGrpSpPr>
        <p:grpSpPr>
          <a:xfrm>
            <a:off x="7622703" y="1890549"/>
            <a:ext cx="3417442" cy="4561741"/>
            <a:chOff x="11429494" y="2367217"/>
            <a:chExt cx="4648706" cy="6205283"/>
          </a:xfrm>
        </p:grpSpPr>
        <p:sp>
          <p:nvSpPr>
            <p:cNvPr id="29" name="직사각형 28"/>
            <p:cNvSpPr/>
            <p:nvPr/>
          </p:nvSpPr>
          <p:spPr>
            <a:xfrm>
              <a:off x="11429494" y="2367217"/>
              <a:ext cx="4648706" cy="6205283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3102" y="2468428"/>
              <a:ext cx="4482438" cy="5971032"/>
            </a:xfrm>
            <a:prstGeom prst="rect">
              <a:avLst/>
            </a:prstGeom>
          </p:spPr>
        </p:pic>
      </p:grpSp>
      <p:sp>
        <p:nvSpPr>
          <p:cNvPr id="16" name="직사각형 15"/>
          <p:cNvSpPr/>
          <p:nvPr/>
        </p:nvSpPr>
        <p:spPr>
          <a:xfrm>
            <a:off x="757929" y="2327337"/>
            <a:ext cx="3214631" cy="90862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232847" y="1758602"/>
            <a:ext cx="1114408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③증빙사진</a:t>
            </a:r>
            <a:endParaRPr lang="en-US" altLang="ko-KR" sz="133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815" y="332486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7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7"/>
    </mc:Choice>
    <mc:Fallback xmlns="">
      <p:transition spd="slow" advTm="23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16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대여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33" name="TextBox 4"/>
          <p:cNvSpPr txBox="1"/>
          <p:nvPr/>
        </p:nvSpPr>
        <p:spPr>
          <a:xfrm>
            <a:off x="355600" y="1270368"/>
            <a:ext cx="20320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기재대여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11200" y="1908108"/>
            <a:ext cx="3360000" cy="3476062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1" y="1990198"/>
            <a:ext cx="3201869" cy="3306145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1041400" y="3892551"/>
            <a:ext cx="2289695" cy="8636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381001" y="1763285"/>
            <a:ext cx="1672253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①지출증빙영수증</a:t>
            </a:r>
          </a:p>
        </p:txBody>
      </p:sp>
      <p:grpSp>
        <p:nvGrpSpPr>
          <p:cNvPr id="13" name="그룹 12"/>
          <p:cNvGrpSpPr>
            <a:grpSpLocks noChangeAspect="1"/>
          </p:cNvGrpSpPr>
          <p:nvPr/>
        </p:nvGrpSpPr>
        <p:grpSpPr>
          <a:xfrm>
            <a:off x="6772283" y="168122"/>
            <a:ext cx="4410843" cy="6105679"/>
            <a:chOff x="9286471" y="723901"/>
            <a:chExt cx="6029729" cy="8346611"/>
          </a:xfrm>
        </p:grpSpPr>
        <p:sp>
          <p:nvSpPr>
            <p:cNvPr id="29" name="직사각형 28"/>
            <p:cNvSpPr/>
            <p:nvPr/>
          </p:nvSpPr>
          <p:spPr>
            <a:xfrm>
              <a:off x="9286471" y="723901"/>
              <a:ext cx="6029729" cy="8346611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55"/>
            <a:stretch/>
          </p:blipFill>
          <p:spPr>
            <a:xfrm>
              <a:off x="9394370" y="845820"/>
              <a:ext cx="5806440" cy="8085801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9991443" y="203997"/>
            <a:ext cx="1300356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②거래명세서</a:t>
            </a:r>
            <a:endParaRPr lang="en-US" altLang="ko-KR" sz="1600" dirty="0"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35" name="TextBox 5"/>
          <p:cNvSpPr txBox="1"/>
          <p:nvPr/>
        </p:nvSpPr>
        <p:spPr>
          <a:xfrm>
            <a:off x="5193997" y="932290"/>
            <a:ext cx="1541689" cy="249299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190510" indent="-19051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기자재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물품 대여 시</a:t>
            </a:r>
            <a:endParaRPr lang="en-US" altLang="ko-KR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대여기간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단가 등 기재된</a:t>
            </a:r>
            <a:endParaRPr lang="en-US" altLang="ko-KR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거래명세서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계약서 제출</a:t>
            </a:r>
            <a:endParaRPr lang="en-US" altLang="ko-KR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23252" r="57252" b="74233"/>
          <a:stretch/>
        </p:blipFill>
        <p:spPr>
          <a:xfrm>
            <a:off x="2804644" y="1253654"/>
            <a:ext cx="3822202" cy="371181"/>
          </a:xfrm>
          <a:prstGeom prst="rect">
            <a:avLst/>
          </a:prstGeom>
          <a:ln w="508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아래쪽 화살표 17"/>
          <p:cNvSpPr/>
          <p:nvPr/>
        </p:nvSpPr>
        <p:spPr>
          <a:xfrm rot="7085260">
            <a:off x="6780969" y="1545741"/>
            <a:ext cx="171877" cy="3515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5"/>
          <p:cNvSpPr txBox="1"/>
          <p:nvPr/>
        </p:nvSpPr>
        <p:spPr>
          <a:xfrm>
            <a:off x="694267" y="5452256"/>
            <a:ext cx="6817058" cy="115454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거래명세서 상 대여기간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물품별 단가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할인율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수량 등 포함되어야 함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전자세금계산서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청구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는 반드시 업체에 사전 협의 후 진행 할 것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제출서류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: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영수증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거래명세서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견적서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본견적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1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부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비교견적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2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부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),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증빙사진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24" y="4492447"/>
            <a:ext cx="1042185" cy="960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75" y="2854754"/>
            <a:ext cx="720000" cy="720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46" y="3663365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67"/>
    </mc:Choice>
    <mc:Fallback xmlns="">
      <p:transition spd="slow" advTm="3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" grpId="0" animBg="1"/>
      <p:bldP spid="37" grpId="0" animBg="1"/>
      <p:bldP spid="3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회의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24" name="TextBox 5"/>
          <p:cNvSpPr txBox="1"/>
          <p:nvPr/>
        </p:nvSpPr>
        <p:spPr>
          <a:xfrm>
            <a:off x="685800" y="5250153"/>
            <a:ext cx="10541000" cy="15393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1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일 </a:t>
            </a: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1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회 </a:t>
            </a: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1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인 </a:t>
            </a: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15,000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원 이내 사용 가능 </a:t>
            </a:r>
            <a:r>
              <a:rPr lang="en-US" altLang="ko-KR" sz="1667" i="1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ex) </a:t>
            </a:r>
            <a:r>
              <a:rPr lang="ko-KR" altLang="en-US" sz="1667" i="1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팀원 </a:t>
            </a:r>
            <a:r>
              <a:rPr lang="en-US" altLang="ko-KR" sz="1667" i="1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3</a:t>
            </a:r>
            <a:r>
              <a:rPr lang="ko-KR" altLang="en-US" sz="1667" i="1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명 </a:t>
            </a:r>
            <a:r>
              <a:rPr lang="en-US" altLang="ko-KR" sz="1667" i="1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= 45,000</a:t>
            </a:r>
            <a:r>
              <a:rPr lang="ko-KR" altLang="en-US" sz="1667" i="1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원 내 회의비 사용 가능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회의비는 내역 나와있는 영수증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/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내역 없이 금액만 나와있는 영수증 둘 다 인정 가능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단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내역이 나와있는 경우 회의참석자 수와 맞아야 함 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ex) 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커피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3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잔 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= 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회의참석자 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3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명</a:t>
            </a:r>
            <a:endParaRPr lang="en-US" altLang="ko-KR" sz="1667" i="1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1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인 회의비 지원 불가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ex) 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식권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1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장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i="1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버거세트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1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개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커피 </a:t>
            </a:r>
            <a:r>
              <a:rPr lang="en-US" altLang="ko-KR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1</a:t>
            </a:r>
            <a:r>
              <a:rPr lang="ko-KR" altLang="en-US" sz="1667" i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잔 등 </a:t>
            </a:r>
            <a:endParaRPr lang="en-US" altLang="ko-KR" sz="1667" i="1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355600" y="1270368"/>
            <a:ext cx="20320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회의비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85801" y="1586737"/>
            <a:ext cx="2822343" cy="37826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3" y="1701964"/>
            <a:ext cx="2663439" cy="3552161"/>
          </a:xfrm>
          <a:prstGeom prst="rect">
            <a:avLst/>
          </a:prstGeom>
        </p:spPr>
      </p:pic>
      <p:sp>
        <p:nvSpPr>
          <p:cNvPr id="36" name="직사각형 35"/>
          <p:cNvSpPr/>
          <p:nvPr/>
        </p:nvSpPr>
        <p:spPr>
          <a:xfrm>
            <a:off x="3586843" y="1578145"/>
            <a:ext cx="2313691" cy="377442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39" y="1643657"/>
            <a:ext cx="2108113" cy="3643403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979234" y="1578145"/>
            <a:ext cx="4695429" cy="377442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034" y="1672587"/>
            <a:ext cx="4537134" cy="3602051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853721" y="4622800"/>
            <a:ext cx="2498011" cy="58223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3694439" y="4434045"/>
            <a:ext cx="2108113" cy="77098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7598777" y="1466348"/>
            <a:ext cx="3369833" cy="34887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※ </a:t>
            </a:r>
            <a:r>
              <a:rPr lang="ko-KR" altLang="en-US" sz="1667" kern="11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치킨집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예외로 내역이 꼭 나와야 함</a:t>
            </a: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※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526303" y="3378201"/>
            <a:ext cx="2067865" cy="126999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815" y="332486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0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7"/>
    </mc:Choice>
    <mc:Fallback xmlns="">
      <p:transition spd="slow" advTm="25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/>
          <p:cNvGrpSpPr/>
          <p:nvPr/>
        </p:nvGrpSpPr>
        <p:grpSpPr>
          <a:xfrm>
            <a:off x="742649" y="1648105"/>
            <a:ext cx="3676951" cy="5032095"/>
            <a:chOff x="1113973" y="2472158"/>
            <a:chExt cx="5515427" cy="7548142"/>
          </a:xfrm>
        </p:grpSpPr>
        <p:sp>
          <p:nvSpPr>
            <p:cNvPr id="40" name="직사각형 39"/>
            <p:cNvSpPr/>
            <p:nvPr/>
          </p:nvSpPr>
          <p:spPr>
            <a:xfrm>
              <a:off x="1113973" y="2472158"/>
              <a:ext cx="5515427" cy="7548142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4" name="그림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8" t="4074" r="6018" b="8518"/>
            <a:stretch/>
          </p:blipFill>
          <p:spPr>
            <a:xfrm>
              <a:off x="1278404" y="2609522"/>
              <a:ext cx="5198596" cy="7302790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회의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24" name="TextBox 5"/>
          <p:cNvSpPr txBox="1"/>
          <p:nvPr/>
        </p:nvSpPr>
        <p:spPr>
          <a:xfrm>
            <a:off x="4495764" y="5492080"/>
            <a:ext cx="6380304" cy="7696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회의록은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10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줄 이상 상세하게 작성 할 것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228611" indent="-22861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회의비 사용한 경우 회의록 작성 필수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회의비 사용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3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건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=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회의록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3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장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</a:t>
            </a:r>
            <a:endParaRPr lang="en-US" altLang="ko-KR" sz="1667" i="1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355600" y="1270368"/>
            <a:ext cx="20320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회의록 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14" name="그룹 13"/>
          <p:cNvGrpSpPr>
            <a:grpSpLocks noChangeAspect="1"/>
          </p:cNvGrpSpPr>
          <p:nvPr/>
        </p:nvGrpSpPr>
        <p:grpSpPr>
          <a:xfrm>
            <a:off x="6765407" y="1055399"/>
            <a:ext cx="4383967" cy="4441655"/>
            <a:chOff x="8968850" y="2367217"/>
            <a:chExt cx="6575950" cy="6662483"/>
          </a:xfrm>
        </p:grpSpPr>
        <p:sp>
          <p:nvSpPr>
            <p:cNvPr id="29" name="직사각형 28"/>
            <p:cNvSpPr/>
            <p:nvPr/>
          </p:nvSpPr>
          <p:spPr>
            <a:xfrm>
              <a:off x="8968850" y="2367217"/>
              <a:ext cx="6575950" cy="6662483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5"/>
            <a:srcRect t="4485"/>
            <a:stretch/>
          </p:blipFill>
          <p:spPr>
            <a:xfrm>
              <a:off x="9144000" y="2516985"/>
              <a:ext cx="6229350" cy="6362946"/>
            </a:xfrm>
            <a:prstGeom prst="rect">
              <a:avLst/>
            </a:prstGeom>
          </p:spPr>
        </p:pic>
      </p:grpSp>
      <p:sp>
        <p:nvSpPr>
          <p:cNvPr id="16" name="직사각형 15"/>
          <p:cNvSpPr/>
          <p:nvPr/>
        </p:nvSpPr>
        <p:spPr>
          <a:xfrm>
            <a:off x="2270760" y="5095240"/>
            <a:ext cx="508000" cy="14732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아래쪽 화살표 36"/>
          <p:cNvSpPr/>
          <p:nvPr/>
        </p:nvSpPr>
        <p:spPr>
          <a:xfrm rot="1788296">
            <a:off x="2712801" y="4717335"/>
            <a:ext cx="182271" cy="347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6231447" y="1070732"/>
            <a:ext cx="1067921" cy="2462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1000" dirty="0">
                <a:latin typeface="나눔스퀘어OTF Light" panose="020B0600000101010101" pitchFamily="34" charset="-127"/>
                <a:ea typeface="나눔스퀘어OTF Light" panose="020B0600000101010101" pitchFamily="34" charset="-127"/>
                <a:cs typeface="함초롬돋움" panose="020B0504000101010101" pitchFamily="50" charset="-127"/>
              </a:rPr>
              <a:t>회의록 작성 예시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79941" y="4249271"/>
            <a:ext cx="2058577" cy="553998"/>
          </a:xfrm>
          <a:prstGeom prst="rect">
            <a:avLst/>
          </a:prstGeom>
          <a:solidFill>
            <a:srgbClr val="FDCF60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base">
              <a:defRPr sz="1500">
                <a:latin typeface="나눔스퀘어OTF Light" panose="020B0600000101010101" pitchFamily="34" charset="-127"/>
                <a:ea typeface="나눔스퀘어OTF Light" panose="020B0600000101010101" pitchFamily="34" charset="-127"/>
                <a:cs typeface="함초롬돋움" panose="020B0504000101010101" pitchFamily="50" charset="-127"/>
              </a:defRPr>
            </a:lvl1pPr>
          </a:lstStyle>
          <a:p>
            <a:r>
              <a:rPr lang="ko-KR" altLang="en-US" sz="1000" dirty="0"/>
              <a:t>↓ 회의참석자 자필서명 필수</a:t>
            </a:r>
            <a:r>
              <a:rPr lang="en-US" altLang="ko-KR" sz="1000" dirty="0"/>
              <a:t>!!</a:t>
            </a:r>
          </a:p>
          <a:p>
            <a:r>
              <a:rPr lang="ko-KR" altLang="en-US" sz="1000" dirty="0"/>
              <a:t>영수증 메뉴 개수</a:t>
            </a:r>
            <a:r>
              <a:rPr lang="en-US" altLang="ko-KR" sz="1000" dirty="0"/>
              <a:t>=</a:t>
            </a:r>
            <a:r>
              <a:rPr lang="ko-KR" altLang="en-US" sz="1000" dirty="0"/>
              <a:t> 참석자 인원 일치</a:t>
            </a:r>
            <a:endParaRPr lang="en-US" altLang="ko-KR" sz="1000" dirty="0"/>
          </a:p>
          <a:p>
            <a:r>
              <a:rPr lang="en-US" altLang="ko-KR" sz="1000" i="1" dirty="0"/>
              <a:t>ex) </a:t>
            </a:r>
            <a:r>
              <a:rPr lang="ko-KR" altLang="en-US" sz="1000" i="1" dirty="0"/>
              <a:t>식권</a:t>
            </a:r>
            <a:r>
              <a:rPr lang="en-US" altLang="ko-KR" sz="1000" i="1" dirty="0"/>
              <a:t>4</a:t>
            </a:r>
            <a:r>
              <a:rPr lang="ko-KR" altLang="en-US" sz="1000" i="1" dirty="0"/>
              <a:t>장 </a:t>
            </a:r>
            <a:r>
              <a:rPr lang="en-US" altLang="ko-KR" sz="1000" i="1" dirty="0"/>
              <a:t>= </a:t>
            </a:r>
            <a:r>
              <a:rPr lang="ko-KR" altLang="en-US" sz="1000" i="1" dirty="0"/>
              <a:t>서명</a:t>
            </a:r>
            <a:r>
              <a:rPr lang="en-US" altLang="ko-KR" sz="1000" i="1" dirty="0"/>
              <a:t>4</a:t>
            </a:r>
            <a:r>
              <a:rPr lang="ko-KR" altLang="en-US" sz="1000" i="1" dirty="0"/>
              <a:t>개 필요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342858" y="2717800"/>
            <a:ext cx="2824768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아래쪽 화살표 37"/>
          <p:cNvSpPr/>
          <p:nvPr/>
        </p:nvSpPr>
        <p:spPr>
          <a:xfrm rot="9626194">
            <a:off x="1532961" y="2646142"/>
            <a:ext cx="173684" cy="3868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293448" y="2991937"/>
            <a:ext cx="1899879" cy="400110"/>
          </a:xfrm>
          <a:prstGeom prst="rect">
            <a:avLst/>
          </a:prstGeom>
          <a:solidFill>
            <a:srgbClr val="FDCF60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base">
              <a:defRPr sz="1500">
                <a:latin typeface="나눔스퀘어OTF Light" panose="020B0600000101010101" pitchFamily="34" charset="-127"/>
                <a:ea typeface="나눔스퀘어OTF Light" panose="020B0600000101010101" pitchFamily="34" charset="-127"/>
                <a:cs typeface="함초롬돋움" panose="020B0504000101010101" pitchFamily="50" charset="-127"/>
              </a:defRPr>
            </a:lvl1pPr>
          </a:lstStyle>
          <a:p>
            <a:r>
              <a:rPr lang="ko-KR" altLang="en-US" sz="1000" dirty="0"/>
              <a:t>회의 날짜 </a:t>
            </a:r>
            <a:r>
              <a:rPr lang="en-US" altLang="ko-KR" sz="1000" dirty="0"/>
              <a:t>=</a:t>
            </a:r>
            <a:r>
              <a:rPr lang="ko-KR" altLang="en-US" sz="1000" dirty="0"/>
              <a:t> 영수증 날짜 일치</a:t>
            </a:r>
            <a:endParaRPr lang="en-US" altLang="ko-KR" sz="1000" dirty="0"/>
          </a:p>
          <a:p>
            <a:r>
              <a:rPr lang="en-US" altLang="ko-KR" sz="1000" dirty="0"/>
              <a:t>10</a:t>
            </a:r>
            <a:r>
              <a:rPr lang="ko-KR" altLang="en-US" sz="1000" dirty="0"/>
              <a:t>시 이후 사용 영수증 인정 불가</a:t>
            </a:r>
          </a:p>
        </p:txBody>
      </p:sp>
      <p:sp>
        <p:nvSpPr>
          <p:cNvPr id="42" name="아래쪽 화살표 41"/>
          <p:cNvSpPr/>
          <p:nvPr/>
        </p:nvSpPr>
        <p:spPr>
          <a:xfrm rot="9534040">
            <a:off x="3996375" y="2683396"/>
            <a:ext cx="173684" cy="4006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3993262" y="3027431"/>
            <a:ext cx="1451038" cy="400110"/>
          </a:xfrm>
          <a:prstGeom prst="rect">
            <a:avLst/>
          </a:prstGeom>
          <a:solidFill>
            <a:srgbClr val="FDCF6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1000" dirty="0">
                <a:latin typeface="나눔스퀘어OTF Light" panose="020B0600000101010101" pitchFamily="34" charset="-127"/>
                <a:ea typeface="나눔스퀘어OTF Light" panose="020B0600000101010101" pitchFamily="34" charset="-127"/>
                <a:cs typeface="함초롬돋움" panose="020B0504000101010101" pitchFamily="50" charset="-127"/>
              </a:rPr>
              <a:t>회의장소는 교내 강의실 </a:t>
            </a:r>
            <a:endParaRPr lang="en-US" altLang="ko-KR" sz="1000" dirty="0">
              <a:latin typeface="나눔스퀘어OTF Light" panose="020B0600000101010101" pitchFamily="34" charset="-127"/>
              <a:ea typeface="나눔스퀘어OTF Light" panose="020B0600000101010101" pitchFamily="34" charset="-127"/>
              <a:cs typeface="함초롬돋움" panose="020B0504000101010101" pitchFamily="50" charset="-127"/>
            </a:endParaRPr>
          </a:p>
          <a:p>
            <a:pPr algn="ctr" fontAlgn="base"/>
            <a:r>
              <a:rPr lang="ko-KR" altLang="en-US" sz="1000" dirty="0">
                <a:latin typeface="나눔스퀘어OTF Light" panose="020B0600000101010101" pitchFamily="34" charset="-127"/>
                <a:ea typeface="나눔스퀘어OTF Light" panose="020B0600000101010101" pitchFamily="34" charset="-127"/>
                <a:cs typeface="함초롬돋움" panose="020B0504000101010101" pitchFamily="50" charset="-127"/>
              </a:rPr>
              <a:t>및 회의실로 작성 할 것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9046653" y="332486"/>
            <a:ext cx="2293162" cy="413000"/>
            <a:chOff x="12892513" y="733681"/>
            <a:chExt cx="3439743" cy="619500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5894" y="733681"/>
              <a:ext cx="609600" cy="609600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513" y="743581"/>
              <a:ext cx="609600" cy="60960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2656" y="733681"/>
              <a:ext cx="609600" cy="609600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9275" y="733681"/>
              <a:ext cx="609600" cy="609600"/>
            </a:xfrm>
            <a:prstGeom prst="rect">
              <a:avLst/>
            </a:prstGeom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9" y="1202037"/>
            <a:ext cx="406400" cy="40640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61" y="4797207"/>
            <a:ext cx="600000" cy="600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898717" y="2395052"/>
            <a:ext cx="1996883" cy="2046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897980" y="2395190"/>
            <a:ext cx="1351077" cy="2046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8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8"/>
    </mc:Choice>
    <mc:Fallback xmlns="">
      <p:transition spd="slow" advTm="2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7" grpId="0" animBg="1"/>
      <p:bldP spid="43" grpId="0" animBg="1"/>
      <p:bldP spid="34" grpId="0" animBg="1"/>
      <p:bldP spid="38" grpId="0" animBg="1"/>
      <p:bldP spid="39" grpId="0" animBg="1"/>
      <p:bldP spid="42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외주 용역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35" name="TextBox 4"/>
          <p:cNvSpPr txBox="1"/>
          <p:nvPr/>
        </p:nvSpPr>
        <p:spPr>
          <a:xfrm>
            <a:off x="355600" y="1268887"/>
            <a:ext cx="10924771" cy="42934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견적서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계약업체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 / 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비교견적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타 업체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 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각 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부</a:t>
            </a:r>
            <a:endParaRPr lang="en-US" altLang="ko-KR" sz="24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외주용역 계약서 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부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업체양식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등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과업지시서 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부</a:t>
            </a:r>
            <a:r>
              <a:rPr lang="en-US" altLang="ko-KR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외주가공의 필요성을 상세하게 기록해야 하며</a:t>
            </a:r>
            <a:r>
              <a:rPr lang="en-US" altLang="ko-KR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필요 시 사진 및 도면을 반드시 첨부해야 함</a:t>
            </a:r>
            <a:r>
              <a:rPr lang="en-US" altLang="ko-KR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     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-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개발 배경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및 목적</a:t>
            </a:r>
            <a:endParaRPr lang="en-US" altLang="ko-KR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      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-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개발 범위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내용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      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-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개발 업무 및 주요산출물</a:t>
            </a:r>
            <a:endParaRPr lang="en-US" altLang="ko-KR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      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-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추진일정</a:t>
            </a:r>
            <a:endParaRPr lang="en-US" altLang="ko-KR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       </a:t>
            </a:r>
            <a:r>
              <a:rPr lang="en-US" altLang="ko-KR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- </a:t>
            </a:r>
            <a:r>
              <a:rPr lang="ko-KR" altLang="en-US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예상 결과물</a:t>
            </a:r>
            <a:endParaRPr lang="en-US" altLang="ko-KR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외주 결과보고서 </a:t>
            </a:r>
            <a:r>
              <a:rPr lang="en-US" altLang="ko-KR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부</a:t>
            </a:r>
            <a:endParaRPr lang="en-US" sz="24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423031"/>
            <a:ext cx="609600" cy="6096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4894581"/>
            <a:ext cx="609600" cy="6096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85" y="17633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0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8"/>
    </mc:Choice>
    <mc:Fallback xmlns="">
      <p:transition spd="slow" advTm="2298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42B6664-537C-46ED-A471-F5D059DCB393}"/>
              </a:ext>
            </a:extLst>
          </p:cNvPr>
          <p:cNvSpPr/>
          <p:nvPr/>
        </p:nvSpPr>
        <p:spPr>
          <a:xfrm>
            <a:off x="175098" y="175099"/>
            <a:ext cx="11828834" cy="3253901"/>
          </a:xfrm>
          <a:prstGeom prst="rect">
            <a:avLst/>
          </a:prstGeom>
          <a:solidFill>
            <a:srgbClr val="FBC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F05E01B9-7FB9-4CA4-9B31-DCB11A221931}"/>
              </a:ext>
            </a:extLst>
          </p:cNvPr>
          <p:cNvCxnSpPr>
            <a:cxnSpLocks/>
          </p:cNvCxnSpPr>
          <p:nvPr/>
        </p:nvCxnSpPr>
        <p:spPr>
          <a:xfrm flipH="1">
            <a:off x="11399520" y="175099"/>
            <a:ext cx="604412" cy="48784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9EEB0563-6D12-4D6B-9804-C9B4634B7B12}"/>
              </a:ext>
            </a:extLst>
          </p:cNvPr>
          <p:cNvCxnSpPr>
            <a:cxnSpLocks/>
          </p:cNvCxnSpPr>
          <p:nvPr/>
        </p:nvCxnSpPr>
        <p:spPr>
          <a:xfrm flipH="1">
            <a:off x="175098" y="2938103"/>
            <a:ext cx="467988" cy="49089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4991" r="78395" b="81676"/>
          <a:stretch/>
        </p:blipFill>
        <p:spPr>
          <a:xfrm>
            <a:off x="5701265" y="1025312"/>
            <a:ext cx="789709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910BB2-677B-40DE-BDF5-C77FE9D1789F}"/>
              </a:ext>
            </a:extLst>
          </p:cNvPr>
          <p:cNvSpPr txBox="1"/>
          <p:nvPr/>
        </p:nvSpPr>
        <p:spPr>
          <a:xfrm>
            <a:off x="662363" y="1802049"/>
            <a:ext cx="1086751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7000" b="1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문의사항</a:t>
            </a:r>
            <a:endParaRPr lang="en-US" altLang="ko-KR" sz="7000" b="1" dirty="0">
              <a:latin typeface="HY헤드라인M" panose="02030600000101010101" pitchFamily="18" charset="-127"/>
              <a:ea typeface="HY헤드라인M" panose="02030600000101010101" pitchFamily="18" charset="-127"/>
              <a:cs typeface="THE개이득" panose="02020503020101020101" pitchFamily="18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카카오플러스친구 </a:t>
            </a:r>
            <a:endParaRPr lang="en-US" altLang="ko-KR" sz="4000" dirty="0">
              <a:latin typeface="HY헤드라인M" panose="02030600000101010101" pitchFamily="18" charset="-127"/>
              <a:ea typeface="HY헤드라인M" panose="02030600000101010101" pitchFamily="18" charset="-127"/>
              <a:cs typeface="THE개이득" panose="02020503020101020101" pitchFamily="18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ko-KR" sz="4000" u="sng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“</a:t>
            </a:r>
            <a:r>
              <a:rPr lang="ko-KR" altLang="en-US" sz="4000" u="sng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동국대학교 </a:t>
            </a:r>
            <a:r>
              <a:rPr lang="ko-KR" altLang="en-US" sz="4000" u="sng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캡스톤디자인</a:t>
            </a:r>
            <a:r>
              <a:rPr lang="en-US" altLang="ko-KR" sz="4000" u="sng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”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검색</a:t>
            </a:r>
            <a:endParaRPr lang="en-US" altLang="ko-KR" sz="4000" dirty="0">
              <a:latin typeface="HY헤드라인M" panose="02030600000101010101" pitchFamily="18" charset="-127"/>
              <a:ea typeface="HY헤드라인M" panose="02030600000101010101" pitchFamily="18" charset="-127"/>
              <a:cs typeface="THE개이득" panose="02020503020101020101" pitchFamily="18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LINC 3.0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사업단 </a:t>
            </a: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02-2290-1727 </a:t>
            </a:r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~ </a:t>
            </a: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HE개이득" panose="02020503020101020101" pitchFamily="18" charset="-127"/>
              </a:rPr>
              <a:t>1737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  <a:cs typeface="THE개이득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700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599924" y="1170335"/>
            <a:ext cx="115920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제출한 예산 내역 한도 내에서 각 항목에 맞게 사용 할 것</a:t>
            </a:r>
            <a:endParaRPr lang="en-US" altLang="ko-KR" sz="20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캡스톤디자인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학생 지원금은 </a:t>
            </a:r>
            <a:r>
              <a:rPr lang="ko-KR" altLang="en-US" sz="20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선지출</a:t>
            </a:r>
            <a:r>
              <a:rPr lang="en-US" altLang="ko-KR" sz="2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2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학생</a:t>
            </a:r>
            <a:r>
              <a:rPr lang="en-US" altLang="ko-KR" sz="2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) </a:t>
            </a:r>
            <a:r>
              <a:rPr lang="ko-KR" altLang="en-US" sz="2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→ </a:t>
            </a:r>
            <a:r>
              <a:rPr lang="ko-KR" altLang="en-US" sz="20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후지급</a:t>
            </a:r>
            <a:r>
              <a:rPr lang="en-US" altLang="ko-KR" sz="2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2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사업단</a:t>
            </a:r>
            <a:r>
              <a:rPr lang="en-US" altLang="ko-KR" sz="2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)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으로 </a:t>
            </a:r>
            <a:r>
              <a:rPr lang="ko-KR" altLang="en-US" sz="20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현금 사용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을 원칙으로 함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</a:t>
            </a:r>
            <a:r>
              <a:rPr lang="en-US" altLang="ko-KR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※ </a:t>
            </a:r>
            <a:r>
              <a:rPr lang="ko-KR" altLang="en-US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법인</a:t>
            </a:r>
            <a:r>
              <a:rPr lang="en-US" altLang="ko-KR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개인카드 영수증</a:t>
            </a:r>
            <a:r>
              <a:rPr lang="en-US" altLang="ko-KR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개인 현금영수증</a:t>
            </a:r>
            <a:r>
              <a:rPr lang="en-US" altLang="ko-KR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간이</a:t>
            </a:r>
            <a:r>
              <a:rPr lang="en-US" altLang="ko-KR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수기</a:t>
            </a:r>
            <a:r>
              <a:rPr lang="en-US" altLang="ko-KR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 </a:t>
            </a:r>
            <a:r>
              <a:rPr lang="ko-KR" altLang="en-US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계산서 절대 불가 </a:t>
            </a:r>
            <a:r>
              <a:rPr lang="en-US" altLang="ko-KR" sz="2000" b="1" u="sng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※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인정 영수증 종류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둘 중 선택하여 발행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  <a:p>
            <a:pPr marL="609630" lvl="1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사업자 지출증빙 현금영수증</a:t>
            </a:r>
            <a:r>
              <a:rPr lang="en-US" altLang="ko-KR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동국대학교 </a:t>
            </a:r>
            <a:r>
              <a:rPr lang="ko-KR" altLang="en-US" sz="1867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산학협력단</a:t>
            </a:r>
            <a:r>
              <a:rPr lang="ko-KR" altLang="en-US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사업자 번호</a:t>
            </a:r>
            <a:r>
              <a:rPr lang="en-US" altLang="ko-KR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”201-82-04468”</a:t>
            </a:r>
            <a:r>
              <a:rPr lang="ko-KR" altLang="en-US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입력 후 발행</a:t>
            </a:r>
            <a:r>
              <a:rPr lang="en-US" altLang="ko-KR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  <a:p>
            <a:pPr marL="609630" lvl="1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전자세금계산서</a:t>
            </a:r>
            <a:r>
              <a:rPr lang="en-US" altLang="ko-KR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동국대학교 사업자등록증 업체 전달 후 발행</a:t>
            </a:r>
            <a:r>
              <a:rPr lang="en-US" altLang="ko-KR" sz="1867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  <a:endParaRPr lang="ko-KR" altLang="en-US" sz="1867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재료비 정산 지침을 숙지하고 규정에 근거하여 사용 할 것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집행 지침 필독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!!)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영수증 사용이 부적합하다고 판단되는 경우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사업단에서 추가보완서류 요청 혹은 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지원금 환수를 요구할 수 있으며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부적합한 영수증은 신청 금액에서 제외하고 입금함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55600" y="332486"/>
            <a:ext cx="6186999" cy="776345"/>
            <a:chOff x="1028700" y="971550"/>
            <a:chExt cx="9280498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9280498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지원금 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- 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집행지침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0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0" y="2298700"/>
            <a:ext cx="508000" cy="50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800" y="332486"/>
            <a:ext cx="840000" cy="84000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761723" y="5417652"/>
            <a:ext cx="7441836" cy="13619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[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관련 증빙자료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]</a:t>
            </a:r>
          </a:p>
          <a:p>
            <a:pPr latinLnBrk="1"/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1)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거래명세서 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: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구입한 재료를 확인 할 수 있는 상세 내역</a:t>
            </a:r>
          </a:p>
          <a:p>
            <a:pPr latinLnBrk="1"/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2)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견적서 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: 50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만 원 이상 재료비 사용 시 본견적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1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부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비교견적서 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2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부 필요</a:t>
            </a:r>
          </a:p>
          <a:p>
            <a:pPr latinLnBrk="1"/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3)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증빙사진 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: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구입한 재료를 수량을 확인 할 수 있게 찍은 후 양식에 첨부</a:t>
            </a:r>
          </a:p>
          <a:p>
            <a:pPr latinLnBrk="1"/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4)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이체확인증 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: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전자세금계산서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영수</a:t>
            </a:r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 </a:t>
            </a:r>
            <a:r>
              <a:rPr lang="ko-KR" altLang="en-US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발행 시 업체로 계좌 이체한 내역을 첨부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761" y="3571874"/>
            <a:ext cx="2180775" cy="308386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3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9"/>
    </mc:Choice>
    <mc:Fallback xmlns="">
      <p:transition spd="slow" advTm="1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/>
          <p:cNvSpPr/>
          <p:nvPr/>
        </p:nvSpPr>
        <p:spPr>
          <a:xfrm>
            <a:off x="3313" y="1274785"/>
            <a:ext cx="12192000" cy="5613400"/>
          </a:xfrm>
          <a:prstGeom prst="rect">
            <a:avLst/>
          </a:prstGeom>
          <a:solidFill>
            <a:srgbClr val="FDCF60"/>
          </a:solidFill>
        </p:spPr>
      </p:sp>
      <p:grpSp>
        <p:nvGrpSpPr>
          <p:cNvPr id="7" name="그룹 6"/>
          <p:cNvGrpSpPr/>
          <p:nvPr/>
        </p:nvGrpSpPr>
        <p:grpSpPr>
          <a:xfrm>
            <a:off x="355600" y="332486"/>
            <a:ext cx="6186999" cy="776345"/>
            <a:chOff x="1028700" y="971550"/>
            <a:chExt cx="9280498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9280498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영수증 발행 절차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0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grpSp>
        <p:nvGrpSpPr>
          <p:cNvPr id="27" name="그룹 26"/>
          <p:cNvGrpSpPr/>
          <p:nvPr/>
        </p:nvGrpSpPr>
        <p:grpSpPr>
          <a:xfrm>
            <a:off x="2744891" y="3418297"/>
            <a:ext cx="2212465" cy="1964033"/>
            <a:chOff x="3801606" y="2693937"/>
            <a:chExt cx="3318698" cy="2946049"/>
          </a:xfrm>
        </p:grpSpPr>
        <p:pic>
          <p:nvPicPr>
            <p:cNvPr id="12" name="그림 11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065" y="2693937"/>
              <a:ext cx="1440000" cy="1440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01606" y="4347035"/>
              <a:ext cx="3318698" cy="129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11" indent="-228611">
                <a:buFont typeface="Wingdings" panose="05000000000000000000" pitchFamily="2" charset="2"/>
                <a:buChar char="ü"/>
              </a:pP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오프라인 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- </a:t>
              </a: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현금 결제</a:t>
              </a:r>
              <a:endParaRPr lang="en-US" altLang="ko-KR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  <a:p>
              <a:endParaRPr lang="en-US" altLang="ko-KR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  <a:p>
              <a:pPr marL="228611" indent="-228611">
                <a:buFont typeface="Wingdings" panose="05000000000000000000" pitchFamily="2" charset="2"/>
                <a:buChar char="ü"/>
              </a:pP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온라인 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– </a:t>
              </a: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계좌 이체</a:t>
              </a: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8516149" y="3556239"/>
            <a:ext cx="3665721" cy="960000"/>
            <a:chOff x="12811188" y="4675241"/>
            <a:chExt cx="5498582" cy="1440000"/>
          </a:xfrm>
        </p:grpSpPr>
        <p:pic>
          <p:nvPicPr>
            <p:cNvPr id="15" name="그림 14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1188" y="4675241"/>
              <a:ext cx="1440000" cy="144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031674" y="5224583"/>
              <a:ext cx="4278096" cy="523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영수증 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+ </a:t>
              </a: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증빙서류 사업단 제출</a:t>
              </a:r>
            </a:p>
          </p:txBody>
        </p:sp>
      </p:grpSp>
      <p:sp>
        <p:nvSpPr>
          <p:cNvPr id="8" name="갈매기형 수장 7"/>
          <p:cNvSpPr/>
          <p:nvPr/>
        </p:nvSpPr>
        <p:spPr>
          <a:xfrm>
            <a:off x="2342772" y="3960604"/>
            <a:ext cx="368978" cy="304800"/>
          </a:xfrm>
          <a:prstGeom prst="chevron">
            <a:avLst/>
          </a:prstGeom>
          <a:solidFill>
            <a:srgbClr val="0C45A6"/>
          </a:solidFill>
          <a:ln>
            <a:solidFill>
              <a:srgbClr val="0C45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갈매기형 수장 29"/>
          <p:cNvSpPr/>
          <p:nvPr/>
        </p:nvSpPr>
        <p:spPr>
          <a:xfrm>
            <a:off x="4952206" y="3929085"/>
            <a:ext cx="368978" cy="304800"/>
          </a:xfrm>
          <a:prstGeom prst="chevron">
            <a:avLst/>
          </a:prstGeom>
          <a:solidFill>
            <a:srgbClr val="0C45A6"/>
          </a:solidFill>
          <a:ln>
            <a:solidFill>
              <a:srgbClr val="0C45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5" name="갈매기형 수장 34"/>
          <p:cNvSpPr/>
          <p:nvPr/>
        </p:nvSpPr>
        <p:spPr>
          <a:xfrm>
            <a:off x="7751898" y="3929085"/>
            <a:ext cx="368978" cy="304800"/>
          </a:xfrm>
          <a:prstGeom prst="chevron">
            <a:avLst/>
          </a:prstGeom>
          <a:solidFill>
            <a:srgbClr val="0C45A6"/>
          </a:solidFill>
          <a:ln>
            <a:solidFill>
              <a:srgbClr val="0C45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87863" y="2616200"/>
            <a:ext cx="1834766" cy="3018550"/>
            <a:chOff x="82187" y="3443045"/>
            <a:chExt cx="2752149" cy="4527824"/>
          </a:xfrm>
        </p:grpSpPr>
        <p:sp>
          <p:nvSpPr>
            <p:cNvPr id="2" name="TextBox 1"/>
            <p:cNvSpPr txBox="1"/>
            <p:nvPr/>
          </p:nvSpPr>
          <p:spPr>
            <a:xfrm>
              <a:off x="99520" y="6293103"/>
              <a:ext cx="2711079" cy="16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과제 수행을 위한</a:t>
              </a:r>
              <a:endParaRPr lang="en-US" altLang="ko-KR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재료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/</a:t>
              </a: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문헌 구입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, </a:t>
              </a:r>
            </a:p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제품 가공의뢰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,</a:t>
              </a:r>
            </a:p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팀 회의 진행 등</a:t>
              </a:r>
              <a:endParaRPr lang="en-US" altLang="ko-KR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82187" y="3443045"/>
              <a:ext cx="2752149" cy="2823585"/>
              <a:chOff x="82187" y="3443045"/>
              <a:chExt cx="2752149" cy="2823585"/>
            </a:xfrm>
          </p:grpSpPr>
          <p:pic>
            <p:nvPicPr>
              <p:cNvPr id="14" name="그림 13"/>
              <p:cNvPicPr preferRelativeResize="0"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4336" y="482663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6" name="그림 5"/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87" y="477935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2" name="그림 21"/>
              <p:cNvPicPr preferRelativeResize="0"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900" y="3443045"/>
                <a:ext cx="1620000" cy="1620000"/>
              </a:xfrm>
              <a:prstGeom prst="rect">
                <a:avLst/>
              </a:prstGeom>
            </p:spPr>
          </p:pic>
        </p:grpSp>
      </p:grpSp>
      <p:grpSp>
        <p:nvGrpSpPr>
          <p:cNvPr id="23" name="그룹 22"/>
          <p:cNvGrpSpPr/>
          <p:nvPr/>
        </p:nvGrpSpPr>
        <p:grpSpPr>
          <a:xfrm>
            <a:off x="5549061" y="1841552"/>
            <a:ext cx="1778052" cy="1745657"/>
            <a:chOff x="6943955" y="2637284"/>
            <a:chExt cx="2667079" cy="2618485"/>
          </a:xfrm>
        </p:grpSpPr>
        <p:pic>
          <p:nvPicPr>
            <p:cNvPr id="13" name="그림 12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494" y="2637284"/>
              <a:ext cx="1440000" cy="144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943955" y="3962819"/>
              <a:ext cx="2667079" cy="1292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67" b="1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‘201-82-04468’</a:t>
              </a:r>
            </a:p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사업자 지출증빙 </a:t>
              </a:r>
              <a:endParaRPr lang="en-US" altLang="ko-KR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현금영수증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 </a:t>
              </a: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발행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5304603" y="4448068"/>
            <a:ext cx="2266967" cy="2107086"/>
            <a:chOff x="6577267" y="5790965"/>
            <a:chExt cx="3400450" cy="3160630"/>
          </a:xfrm>
        </p:grpSpPr>
        <p:pic>
          <p:nvPicPr>
            <p:cNvPr id="4" name="그림 3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493" y="5790965"/>
              <a:ext cx="1440000" cy="1440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577267" y="7273828"/>
              <a:ext cx="3400450" cy="167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동국대학교 </a:t>
              </a:r>
              <a:r>
                <a:rPr lang="ko-KR" altLang="en-US" sz="1667" dirty="0" err="1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산학협력단</a:t>
              </a:r>
              <a:endParaRPr lang="en-US" altLang="ko-KR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사업자등록증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 </a:t>
              </a: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제출 후</a:t>
              </a:r>
              <a:endParaRPr lang="en-US" altLang="ko-KR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  <a:p>
              <a:pPr algn="ctr"/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전자세금계산서 발행</a:t>
              </a:r>
              <a:endParaRPr lang="en-US" altLang="ko-KR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  <a:p>
              <a:pPr algn="ctr"/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(</a:t>
              </a:r>
              <a:r>
                <a:rPr lang="ko-KR" altLang="en-US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팀 대표 학생 개인 메일</a:t>
              </a:r>
              <a:r>
                <a:rPr lang="en-US" altLang="ko-KR" sz="1667" dirty="0">
                  <a:latin typeface="나눔스퀘어OTF Light" panose="020B0600000101010101" pitchFamily="34" charset="-127"/>
                  <a:ea typeface="나눔스퀘어OTF Light" panose="020B0600000101010101" pitchFamily="34" charset="-127"/>
                </a:rPr>
                <a:t>)</a:t>
              </a:r>
              <a:endParaRPr lang="ko-KR" altLang="en-US" sz="1667" dirty="0">
                <a:latin typeface="나눔스퀘어OTF Light" panose="020B0600000101010101" pitchFamily="34" charset="-127"/>
                <a:ea typeface="나눔스퀘어OTF Light" panose="020B0600000101010101" pitchFamily="34" charset="-127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769415" y="3836005"/>
            <a:ext cx="1505541" cy="584775"/>
          </a:xfrm>
          <a:prstGeom prst="rect">
            <a:avLst/>
          </a:prstGeom>
          <a:noFill/>
          <a:ln w="28575">
            <a:solidFill>
              <a:srgbClr val="0C45A6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영수증 종류 </a:t>
            </a:r>
            <a:endParaRPr lang="en-US" altLang="ko-KR" sz="1600" dirty="0">
              <a:solidFill>
                <a:srgbClr val="FF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둘 중 선택 할 것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052313" y="903737"/>
            <a:ext cx="3247740" cy="2559905"/>
            <a:chOff x="10578470" y="1355605"/>
            <a:chExt cx="4871611" cy="3839857"/>
          </a:xfrm>
        </p:grpSpPr>
        <p:grpSp>
          <p:nvGrpSpPr>
            <p:cNvPr id="20" name="그룹 19"/>
            <p:cNvGrpSpPr/>
            <p:nvPr/>
          </p:nvGrpSpPr>
          <p:grpSpPr>
            <a:xfrm>
              <a:off x="11522646" y="1642757"/>
              <a:ext cx="3927435" cy="3552705"/>
              <a:chOff x="10645007" y="1362004"/>
              <a:chExt cx="3927435" cy="3552705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10645007" y="1362004"/>
                <a:ext cx="3927435" cy="3552705"/>
              </a:xfrm>
              <a:prstGeom prst="rect">
                <a:avLst/>
              </a:prstGeom>
              <a:solidFill>
                <a:srgbClr val="F5F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10804263" y="1536791"/>
                <a:ext cx="3600000" cy="3219337"/>
                <a:chOff x="11572642" y="2144722"/>
                <a:chExt cx="3600000" cy="3219337"/>
              </a:xfrm>
            </p:grpSpPr>
            <p:pic>
              <p:nvPicPr>
                <p:cNvPr id="33" name="그림 32"/>
                <p:cNvPicPr>
                  <a:picLocks noChangeAspect="1"/>
                </p:cNvPicPr>
                <p:nvPr/>
              </p:nvPicPr>
              <p:blipFill rotWithShape="1"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67" t="16268" r="64262" b="52010"/>
                <a:stretch/>
              </p:blipFill>
              <p:spPr>
                <a:xfrm>
                  <a:off x="11572642" y="2144722"/>
                  <a:ext cx="3600000" cy="3219337"/>
                </a:xfrm>
                <a:prstGeom prst="rect">
                  <a:avLst/>
                </a:prstGeom>
              </p:spPr>
            </p:pic>
            <p:sp>
              <p:nvSpPr>
                <p:cNvPr id="34" name="직사각형 33"/>
                <p:cNvSpPr/>
                <p:nvPr/>
              </p:nvSpPr>
              <p:spPr>
                <a:xfrm>
                  <a:off x="11623444" y="3022842"/>
                  <a:ext cx="2412593" cy="769101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11615180" y="4768347"/>
                  <a:ext cx="3442148" cy="259307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10578470" y="1355605"/>
              <a:ext cx="3205686" cy="4461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333" dirty="0">
                  <a:latin typeface="나눔스퀘어OTF Bold" panose="020B0600000101010101" pitchFamily="34" charset="-127"/>
                  <a:ea typeface="나눔스퀘어OTF Bold" panose="020B0600000101010101" pitchFamily="34" charset="-127"/>
                </a:rPr>
                <a:t>사업자 지출증빙 현금영수증</a:t>
              </a: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7681765" y="4369524"/>
            <a:ext cx="4624737" cy="2552553"/>
            <a:chOff x="11627847" y="6922814"/>
            <a:chExt cx="6937105" cy="3828829"/>
          </a:xfrm>
        </p:grpSpPr>
        <p:grpSp>
          <p:nvGrpSpPr>
            <p:cNvPr id="29" name="그룹 28"/>
            <p:cNvGrpSpPr/>
            <p:nvPr/>
          </p:nvGrpSpPr>
          <p:grpSpPr>
            <a:xfrm>
              <a:off x="11627847" y="6922814"/>
              <a:ext cx="6937105" cy="3828829"/>
              <a:chOff x="11627847" y="6922814"/>
              <a:chExt cx="6937105" cy="3828829"/>
            </a:xfrm>
          </p:grpSpPr>
          <p:sp>
            <p:nvSpPr>
              <p:cNvPr id="55" name="직사각형 54"/>
              <p:cNvSpPr/>
              <p:nvPr/>
            </p:nvSpPr>
            <p:spPr>
              <a:xfrm>
                <a:off x="11627847" y="6922814"/>
                <a:ext cx="6648264" cy="3654891"/>
              </a:xfrm>
              <a:prstGeom prst="rect">
                <a:avLst/>
              </a:prstGeom>
              <a:solidFill>
                <a:srgbClr val="F5F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52" name="그룹 51"/>
              <p:cNvGrpSpPr/>
              <p:nvPr/>
            </p:nvGrpSpPr>
            <p:grpSpPr>
              <a:xfrm>
                <a:off x="11828189" y="7039433"/>
                <a:ext cx="6736763" cy="3712210"/>
                <a:chOff x="11337291" y="6730688"/>
                <a:chExt cx="6736763" cy="3712210"/>
              </a:xfrm>
            </p:grpSpPr>
            <p:grpSp>
              <p:nvGrpSpPr>
                <p:cNvPr id="50" name="그룹 49"/>
                <p:cNvGrpSpPr/>
                <p:nvPr/>
              </p:nvGrpSpPr>
              <p:grpSpPr>
                <a:xfrm>
                  <a:off x="11337291" y="6730688"/>
                  <a:ext cx="6736763" cy="3712210"/>
                  <a:chOff x="11021991" y="6672101"/>
                  <a:chExt cx="6736763" cy="3712210"/>
                </a:xfrm>
              </p:grpSpPr>
              <p:grpSp>
                <p:nvGrpSpPr>
                  <p:cNvPr id="45" name="그룹 44"/>
                  <p:cNvGrpSpPr/>
                  <p:nvPr/>
                </p:nvGrpSpPr>
                <p:grpSpPr>
                  <a:xfrm>
                    <a:off x="11021991" y="6672101"/>
                    <a:ext cx="5010688" cy="3427615"/>
                    <a:chOff x="11604414" y="6741841"/>
                    <a:chExt cx="5010688" cy="3427615"/>
                  </a:xfrm>
                </p:grpSpPr>
                <p:pic>
                  <p:nvPicPr>
                    <p:cNvPr id="39" name="그림 38"/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1604414" y="6741841"/>
                      <a:ext cx="5010688" cy="342761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0" name="직사각형 39"/>
                    <p:cNvSpPr/>
                    <p:nvPr/>
                  </p:nvSpPr>
                  <p:spPr>
                    <a:xfrm>
                      <a:off x="11646952" y="8912570"/>
                      <a:ext cx="4899404" cy="1205064"/>
                    </a:xfrm>
                    <a:prstGeom prst="rect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41" name="직사각형 40"/>
                    <p:cNvSpPr/>
                    <p:nvPr/>
                  </p:nvSpPr>
                  <p:spPr>
                    <a:xfrm>
                      <a:off x="14654210" y="8108157"/>
                      <a:ext cx="914400" cy="762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42" name="직사각형 41"/>
                    <p:cNvSpPr/>
                    <p:nvPr/>
                  </p:nvSpPr>
                  <p:spPr>
                    <a:xfrm>
                      <a:off x="14659105" y="8264383"/>
                      <a:ext cx="914400" cy="762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pic>
                <p:nvPicPr>
                  <p:cNvPr id="44" name="그림 43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354987" y="8559938"/>
                    <a:ext cx="823207" cy="823207"/>
                  </a:xfrm>
                  <a:prstGeom prst="rect">
                    <a:avLst/>
                  </a:prstGeom>
                </p:spPr>
              </p:pic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15767342" y="9414815"/>
                    <a:ext cx="1991412" cy="9694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b="1" dirty="0">
                        <a:latin typeface="나눔스퀘어OTF Light" panose="020B0600000101010101" pitchFamily="34" charset="-127"/>
                        <a:ea typeface="나눔스퀘어OTF Light" panose="020B0600000101010101" pitchFamily="34" charset="-127"/>
                      </a:rPr>
                      <a:t>영수 </a:t>
                    </a:r>
                    <a:r>
                      <a:rPr lang="en-US" altLang="ko-KR" b="1" dirty="0">
                        <a:latin typeface="나눔스퀘어OTF Light" panose="020B0600000101010101" pitchFamily="34" charset="-127"/>
                        <a:ea typeface="나눔스퀘어OTF Light" panose="020B0600000101010101" pitchFamily="34" charset="-127"/>
                      </a:rPr>
                      <a:t>/ </a:t>
                    </a:r>
                    <a:r>
                      <a:rPr lang="ko-KR" altLang="en-US" b="1" dirty="0">
                        <a:latin typeface="나눔스퀘어OTF Light" panose="020B0600000101010101" pitchFamily="34" charset="-127"/>
                        <a:ea typeface="나눔스퀘어OTF Light" panose="020B0600000101010101" pitchFamily="34" charset="-127"/>
                      </a:rPr>
                      <a:t>청구 </a:t>
                    </a:r>
                    <a:endParaRPr lang="en-US" altLang="ko-KR" b="1" dirty="0">
                      <a:latin typeface="나눔스퀘어OTF Light" panose="020B0600000101010101" pitchFamily="34" charset="-127"/>
                      <a:ea typeface="나눔스퀘어OTF Light" panose="020B0600000101010101" pitchFamily="34" charset="-127"/>
                    </a:endParaRPr>
                  </a:p>
                  <a:p>
                    <a:pPr algn="ctr"/>
                    <a:r>
                      <a:rPr lang="ko-KR" altLang="en-US" b="1" dirty="0">
                        <a:latin typeface="나눔스퀘어OTF Light" panose="020B0600000101010101" pitchFamily="34" charset="-127"/>
                        <a:ea typeface="나눔스퀘어OTF Light" panose="020B0600000101010101" pitchFamily="34" charset="-127"/>
                      </a:rPr>
                      <a:t>확인 필수</a:t>
                    </a:r>
                  </a:p>
                </p:txBody>
              </p:sp>
            </p:grpSp>
            <p:sp>
              <p:nvSpPr>
                <p:cNvPr id="48" name="타원 47"/>
                <p:cNvSpPr/>
                <p:nvPr/>
              </p:nvSpPr>
              <p:spPr>
                <a:xfrm>
                  <a:off x="15487648" y="9741130"/>
                  <a:ext cx="323804" cy="327251"/>
                </a:xfrm>
                <a:prstGeom prst="ellipse">
                  <a:avLst/>
                </a:prstGeom>
                <a:noFill/>
                <a:ln w="571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9" name="그림 48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65204" y="9619013"/>
                  <a:ext cx="184346" cy="187987"/>
                </a:xfrm>
                <a:prstGeom prst="rect">
                  <a:avLst/>
                </a:prstGeom>
              </p:spPr>
            </p:pic>
          </p:grpSp>
        </p:grpSp>
        <p:sp>
          <p:nvSpPr>
            <p:cNvPr id="47" name="TextBox 46"/>
            <p:cNvSpPr txBox="1"/>
            <p:nvPr/>
          </p:nvSpPr>
          <p:spPr>
            <a:xfrm>
              <a:off x="16119501" y="6967860"/>
              <a:ext cx="1909657" cy="4461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333" dirty="0">
                  <a:latin typeface="나눔스퀘어OTF Bold" panose="020B0600000101010101" pitchFamily="34" charset="-127"/>
                  <a:ea typeface="나눔스퀘어OTF Bold" panose="020B0600000101010101" pitchFamily="34" charset="-127"/>
                </a:rPr>
                <a:t>전자세금계산서</a:t>
              </a:r>
            </a:p>
          </p:txBody>
        </p:sp>
      </p:grpSp>
      <p:pic>
        <p:nvPicPr>
          <p:cNvPr id="56" name="그림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800" y="332486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"/>
    </mc:Choice>
    <mc:Fallback xmlns="">
      <p:transition spd="slow" advTm="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5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355600" y="332486"/>
            <a:ext cx="6186999" cy="776345"/>
            <a:chOff x="1028700" y="971550"/>
            <a:chExt cx="9280498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9280498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지원금 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– 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세부 지침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0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361944"/>
              </p:ext>
            </p:extLst>
          </p:nvPr>
        </p:nvGraphicFramePr>
        <p:xfrm>
          <a:off x="711200" y="1310055"/>
          <a:ext cx="11175999" cy="5471677"/>
        </p:xfrm>
        <a:graphic>
          <a:graphicData uri="http://schemas.openxmlformats.org/drawingml/2006/table">
            <a:tbl>
              <a:tblPr/>
              <a:tblGrid>
                <a:gridCol w="102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9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항 목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CF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내 용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CF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392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재료비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오프라인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과제 수행을 위한 소모성 재료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부품 일체 구매 가능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예외 품목 제외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1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특수 보드를 포함한 관련 소프트웨어 패키지 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ex) </a:t>
                      </a:r>
                      <a:r>
                        <a:rPr lang="ko-KR" altLang="en-US" sz="11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라즈베리파이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아두이노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키트</a:t>
                      </a:r>
                      <a:endParaRPr lang="en-US" altLang="ko-KR" sz="11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공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연 및 영상물 제작에 필요한 소품 일부 등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 err="1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문구류</a:t>
                      </a:r>
                      <a:r>
                        <a:rPr lang="en-US" altLang="ko-KR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(A4 </a:t>
                      </a:r>
                      <a:r>
                        <a:rPr lang="ko-KR" altLang="en-US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용지</a:t>
                      </a:r>
                      <a:r>
                        <a:rPr lang="en-US" altLang="ko-KR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프린트 색별 잉크 등 한 학기에 소진 가능한 범위 내에서 인정</a:t>
                      </a:r>
                      <a:r>
                        <a:rPr lang="en-US" altLang="ko-KR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 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※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단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A4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박스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토너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대량의 문구 구매 불가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711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</a:endParaRPr>
                    </a:p>
                  </a:txBody>
                  <a:tcPr marL="4674" marR="4674" marT="4674" marB="467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인터넷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인터넷으로 구매하는 경우 현금 계좌이체 후 구매사이트에서 지출증빙영수증 발행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개인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x,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법인 선택 후 동국대학교 </a:t>
                      </a:r>
                      <a:r>
                        <a:rPr lang="ko-KR" altLang="en-US" sz="11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산학협력단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사업자번호 입력 할 것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1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배송비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지원 가능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배송비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가격 포함된 거래명세서 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or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거래내역 첨부 할 것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1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“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Unity Asset”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인 경우 해외결재 가능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해외매출전표 발행 후 영수증으로 제출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030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</a:endParaRPr>
                    </a:p>
                  </a:txBody>
                  <a:tcPr marL="4674" marR="4674" marT="4674" marB="467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대여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구입이 어려운 고가 물품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프로그램 개발을 위한 서버 등 대여 가능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대여기간 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/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물품단가 표기된 거래명세서 제출 필수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4392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</a:endParaRPr>
                    </a:p>
                  </a:txBody>
                  <a:tcPr marL="4674" marR="4674" marT="4674" marB="467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구입불가항목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※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부득이하게 구입해야 하는 경우 사업단으로 사전 논의 필수</a:t>
                      </a:r>
                    </a:p>
                    <a:p>
                      <a:pPr marL="285750" marR="0" indent="-28575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기자재로 간주되는 물품 구입 절대 불가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드론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VR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기기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온도계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전파측정기 등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1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USB, PC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용 메모리보드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하드디스크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CPU, HDMI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선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DVI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선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비디오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오디오 카드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SD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카드 등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컴퓨터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모니터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마우스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키보드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스피커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휴대폰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충전기 등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1754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</a:endParaRPr>
                    </a:p>
                  </a:txBody>
                  <a:tcPr marL="4674" marR="4674" marT="4674" marB="467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유의사항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※ </a:t>
                      </a:r>
                      <a:r>
                        <a:rPr lang="ko-KR" altLang="en-US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전시 </a:t>
                      </a:r>
                      <a:r>
                        <a:rPr lang="en-US" altLang="ko-KR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1</a:t>
                      </a:r>
                      <a:r>
                        <a:rPr lang="ko-KR" altLang="en-US" sz="11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주전까지 구입 완료 할 것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물품 단가 </a:t>
                      </a:r>
                      <a:r>
                        <a:rPr lang="en-US" altLang="ko-KR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30</a:t>
                      </a:r>
                      <a:r>
                        <a:rPr lang="ko-KR" altLang="en-US" sz="11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만 원 이상인 경우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사전 논의 필수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추후 확인된 경우 지원에 제한 있을 수 있음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모든 재료비는 영수증과 함께 거래명세서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/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거래내역 필수 제출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영수증 상 물품 내역이 나와 있는 경우 제외 가능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혹은 구매품목이 명시된 간이영수증을  받을 것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담당자 확인 도장 필수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1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구입한 물품은 수량을 확인 할 수 있게 사진으로 찍은 뒤 출력하여 제출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회수품성 물품</a:t>
                      </a:r>
                      <a:r>
                        <a:rPr lang="en-US" altLang="ko-KR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1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재료는 학기 종료 후 사업단 혹은 학과로 반납하여 보관할 수 있도록 해야 함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800" y="332486"/>
            <a:ext cx="720000" cy="72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753" y="33248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6"/>
    </mc:Choice>
    <mc:Fallback xmlns="">
      <p:transition spd="slow" advTm="1067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355600" y="332486"/>
            <a:ext cx="6186999" cy="776345"/>
            <a:chOff x="1028700" y="971550"/>
            <a:chExt cx="9280498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9280498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지원금 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– 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세부 지침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0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264109"/>
              </p:ext>
            </p:extLst>
          </p:nvPr>
        </p:nvGraphicFramePr>
        <p:xfrm>
          <a:off x="711200" y="1310060"/>
          <a:ext cx="10430600" cy="4649743"/>
        </p:xfrm>
        <a:graphic>
          <a:graphicData uri="http://schemas.openxmlformats.org/drawingml/2006/table">
            <a:tbl>
              <a:tblPr/>
              <a:tblGrid>
                <a:gridCol w="122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66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항 목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CF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</a:rPr>
                        <a:t>내 용</a:t>
                      </a:r>
                    </a:p>
                  </a:txBody>
                  <a:tcPr marL="3116" marR="3116" marT="3116" marB="3116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C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70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가공비</a:t>
                      </a:r>
                      <a:endParaRPr lang="en-US" altLang="ko-KR" sz="13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외주</a:t>
                      </a:r>
                      <a:r>
                        <a:rPr lang="en-US" altLang="ko-KR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</a:t>
                      </a: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용역</a:t>
                      </a:r>
                      <a:r>
                        <a:rPr lang="en-US" altLang="ko-KR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3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해당 과제와 관련 있는 가공에 한함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학생들이 직접 할 수 없는 공정에 한함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2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가공을 의뢰하는 문서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자유양식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),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가공을 증명할 수 있는 사진과 함께 제출 할 것</a:t>
                      </a:r>
                      <a:endParaRPr lang="en-US" altLang="ko-KR" sz="12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외주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용역인 경우</a:t>
                      </a:r>
                      <a:r>
                        <a:rPr lang="ko-KR" altLang="en-US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업체간 계약서</a:t>
                      </a:r>
                      <a:r>
                        <a:rPr lang="en-US" altLang="ko-KR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과업지시서</a:t>
                      </a:r>
                      <a:r>
                        <a:rPr lang="en-US" altLang="ko-KR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의뢰서</a:t>
                      </a:r>
                      <a:r>
                        <a:rPr lang="en-US" altLang="ko-KR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), </a:t>
                      </a:r>
                      <a:r>
                        <a:rPr lang="ko-KR" altLang="en-US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결과보고서 등 필수 제출</a:t>
                      </a:r>
                      <a:endParaRPr lang="ko-KR" altLang="en-US" sz="12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16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회의비</a:t>
                      </a:r>
                      <a:endParaRPr lang="en-US" altLang="ko-KR" sz="13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(20%</a:t>
                      </a:r>
                      <a:r>
                        <a:rPr lang="en-US" altLang="ko-KR" sz="13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3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제한</a:t>
                      </a:r>
                      <a:r>
                        <a:rPr lang="en-US" altLang="ko-KR" sz="13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3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sz="12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일 </a:t>
                      </a:r>
                      <a:r>
                        <a:rPr lang="en-US" altLang="ko-KR" sz="12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회의 회의비만 지원가능하며</a:t>
                      </a:r>
                      <a:r>
                        <a:rPr lang="en-US" altLang="ko-KR" sz="12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1</a:t>
                      </a:r>
                      <a:r>
                        <a:rPr lang="ko-KR" altLang="en-US" sz="12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인당 </a:t>
                      </a:r>
                      <a:r>
                        <a:rPr lang="en-US" altLang="ko-KR" sz="12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15,000</a:t>
                      </a:r>
                      <a:r>
                        <a:rPr lang="ko-KR" altLang="en-US" sz="1200" b="0" kern="0" spc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원 이하로 사용해야 함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주말 및 공휴일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밤 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10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시 이후 </a:t>
                      </a:r>
                      <a:r>
                        <a:rPr lang="ko-KR" altLang="en-US" sz="12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사용분은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지원에 제한이 있음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회의장소는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2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교내장소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교내 강의실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세미나실 등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),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중구 내 스터디 카페  가능</a:t>
                      </a:r>
                      <a:endParaRPr lang="en-US" altLang="ko-KR" sz="12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회의비 사용</a:t>
                      </a:r>
                      <a:r>
                        <a:rPr lang="ko-KR" altLang="en-US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장소는 중구 내로 제한  </a:t>
                      </a:r>
                      <a:r>
                        <a:rPr lang="en-US" altLang="ko-KR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=&gt; </a:t>
                      </a:r>
                      <a:r>
                        <a:rPr lang="ko-KR" altLang="en-US" sz="1200" b="0" kern="0" spc="0" baseline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타 지역에서 사용 시 </a:t>
                      </a:r>
                      <a:r>
                        <a:rPr lang="ko-KR" altLang="en-US" sz="1200" b="0" kern="0" spc="0" baseline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사유 기재 및 </a:t>
                      </a:r>
                      <a:r>
                        <a:rPr lang="ko-KR" altLang="en-US" sz="1200" b="0" kern="0" spc="0" baseline="0" dirty="0" err="1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회의사진</a:t>
                      </a:r>
                      <a:r>
                        <a:rPr lang="ko-KR" altLang="en-US" sz="1200" b="0" kern="0" spc="0" baseline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첨부 필수</a:t>
                      </a:r>
                      <a:r>
                        <a:rPr lang="en-US" altLang="ko-KR" sz="1200" b="0" kern="0" spc="0" baseline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baseline="0" dirty="0" err="1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식사사진</a:t>
                      </a:r>
                      <a:r>
                        <a:rPr lang="en-US" altLang="ko-KR" sz="1200" b="0" kern="0" spc="0" baseline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x)</a:t>
                      </a:r>
                      <a:endParaRPr lang="en-US" altLang="ko-KR" sz="1200" b="0" kern="0" spc="0" dirty="0">
                        <a:solidFill>
                          <a:srgbClr val="FF0000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상호명에 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OO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호프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OO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포차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이자카야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등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주류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유흥업소 등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지원 불가함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편의점</a:t>
                      </a:r>
                      <a:r>
                        <a:rPr lang="en-US" altLang="ko-KR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슈퍼는 </a:t>
                      </a:r>
                      <a:r>
                        <a:rPr lang="en-US" altLang="ko-KR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인당 </a:t>
                      </a:r>
                      <a:r>
                        <a:rPr lang="en-US" altLang="ko-KR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5,000</a:t>
                      </a:r>
                      <a:r>
                        <a:rPr lang="ko-KR" altLang="en-US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원으로 제한함</a:t>
                      </a:r>
                      <a:r>
                        <a:rPr lang="en-US" altLang="ko-KR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인원수에 맞게 구매 할 것</a:t>
                      </a:r>
                      <a:r>
                        <a:rPr lang="en-US" altLang="ko-KR" sz="1200" b="0" kern="0" spc="0" baseline="0" dirty="0">
                          <a:solidFill>
                            <a:srgbClr val="0C45A6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회의록 작성 시 시간 유의할 것</a:t>
                      </a:r>
                      <a:r>
                        <a:rPr lang="en-US" altLang="ko-KR" sz="1200" b="0" kern="0" spc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영수증 발행 시간 고려</a:t>
                      </a:r>
                      <a:r>
                        <a:rPr lang="en-US" altLang="ko-KR" sz="1200" b="0" kern="0" spc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</a:t>
                      </a:r>
                      <a:endParaRPr lang="ko-KR" altLang="en-US" sz="1200" b="0" kern="0" spc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70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문헌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구입비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해당 프로젝트와 직접 관련성이 있는 문헌만 구입 가능</a:t>
                      </a:r>
                    </a:p>
                    <a:p>
                      <a:pPr marL="285750" marR="0" indent="-28575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동일 문헌 중복 구매 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X</a:t>
                      </a:r>
                      <a:endParaRPr lang="ko-KR" altLang="en-US" sz="1200" b="0" kern="0" spc="0" dirty="0">
                        <a:solidFill>
                          <a:srgbClr val="7E6B73"/>
                        </a:solidFill>
                        <a:effectLst/>
                        <a:latin typeface="나눔스퀘어OTF" panose="020B0600000101010101" pitchFamily="34" charset="-127"/>
                        <a:ea typeface="나눔스퀘어OTF" panose="020B0600000101010101" pitchFamily="34" charset="-127"/>
                        <a:cs typeface="+mn-cs"/>
                      </a:endParaRPr>
                    </a:p>
                    <a:p>
                      <a:pPr marL="285750" marR="0" indent="-28575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구입 문헌 앞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 err="1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뒷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표지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목차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출판정보</a:t>
                      </a:r>
                      <a:r>
                        <a:rPr lang="en-US" altLang="ko-KR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(ISBN)</a:t>
                      </a:r>
                      <a:r>
                        <a:rPr lang="ko-KR" altLang="en-US" sz="1200" b="0" kern="0" spc="0" dirty="0">
                          <a:solidFill>
                            <a:srgbClr val="7E6B73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이 식별 가능한 사진을 증빙서류로 제출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55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지원불가항목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6E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교통비</a:t>
                      </a:r>
                      <a:r>
                        <a:rPr lang="en-US" altLang="ko-KR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출장비</a:t>
                      </a:r>
                      <a:r>
                        <a:rPr lang="en-US" altLang="ko-KR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인건비</a:t>
                      </a:r>
                      <a:r>
                        <a:rPr lang="en-US" altLang="ko-KR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강사료 등</a:t>
                      </a:r>
                      <a:r>
                        <a:rPr lang="en-US" altLang="ko-KR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), </a:t>
                      </a: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통신비</a:t>
                      </a:r>
                      <a:r>
                        <a:rPr lang="en-US" altLang="ko-KR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논문 등록비</a:t>
                      </a:r>
                      <a:r>
                        <a:rPr lang="en-US" altLang="ko-KR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 err="1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학회비</a:t>
                      </a: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 등 지원 불가</a:t>
                      </a:r>
                    </a:p>
                    <a:p>
                      <a:pPr marL="285750" marR="0" indent="-28575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간이영수증</a:t>
                      </a:r>
                      <a:r>
                        <a:rPr lang="en-US" altLang="ko-KR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수기영수증</a:t>
                      </a:r>
                      <a:r>
                        <a:rPr lang="en-US" altLang="ko-KR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1200" b="0" kern="0" spc="0" dirty="0">
                          <a:solidFill>
                            <a:srgbClr val="FF0000"/>
                          </a:solidFill>
                          <a:effectLst/>
                          <a:latin typeface="나눔스퀘어OTF" panose="020B0600000101010101" pitchFamily="34" charset="-127"/>
                          <a:ea typeface="나눔스퀘어OTF" panose="020B0600000101010101" pitchFamily="34" charset="-127"/>
                          <a:cs typeface="+mn-cs"/>
                        </a:rPr>
                        <a:t>수기계산서 등 지원 불가</a:t>
                      </a:r>
                    </a:p>
                  </a:txBody>
                  <a:tcPr marL="43180" marR="43180" marT="11938" marB="11938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800" y="332486"/>
            <a:ext cx="720000" cy="72000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711200" y="6008345"/>
            <a:ext cx="8549178" cy="38484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b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프로그램 기간</a:t>
            </a:r>
            <a:r>
              <a:rPr lang="en-US" altLang="ko-KR" sz="1667" b="1" kern="11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(6/27~9/1) </a:t>
            </a:r>
            <a:r>
              <a:rPr lang="ko-KR" altLang="en-US" sz="1667" b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사용한 금액만 지원 됨 </a:t>
            </a:r>
            <a:r>
              <a:rPr lang="en-US" altLang="ko-KR" sz="1667" b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ex) </a:t>
            </a:r>
            <a:r>
              <a:rPr lang="ko-KR" altLang="en-US" sz="1667" b="1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서버임대료</a:t>
            </a:r>
            <a:r>
              <a:rPr lang="en-US" altLang="ko-KR" sz="1667" b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b="1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도메인 등 주의</a:t>
            </a:r>
            <a:endParaRPr lang="en-US" altLang="ko-KR" sz="1667" b="1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8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6"/>
    </mc:Choice>
    <mc:Fallback xmlns="">
      <p:transition spd="slow" advTm="1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186999" cy="776345"/>
            <a:chOff x="1028700" y="971550"/>
            <a:chExt cx="9280498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9280498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집행정산서 작성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55817" y="5391150"/>
            <a:ext cx="1534583" cy="1289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01633" y="1447800"/>
            <a:ext cx="7010400" cy="424731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[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양식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2-1]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집행정산서 사용한 영수증 </a:t>
            </a:r>
            <a:r>
              <a:rPr lang="ko-KR" altLang="en-US" sz="20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날짜별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정리하여 기입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집행정산서는 영수증 제출 여부와 관계없이 누적 기입할 것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609630" lvl="1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0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현첨부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: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본 </a:t>
            </a:r>
            <a:r>
              <a:rPr lang="ko-KR" altLang="en-US" sz="20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정산서에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제출하는 영수증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609630" lvl="1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0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기제출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: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기존 </a:t>
            </a:r>
            <a:r>
              <a:rPr lang="ko-KR" altLang="en-US" sz="20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정산서에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제출한 영수증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영수증 마다 각각의 증빙 서류가 첨부되어야 함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함초롬돋움" panose="020B0504000101010101" pitchFamily="50" charset="-127"/>
            </a:endParaRPr>
          </a:p>
          <a:p>
            <a:pPr marL="609630" lvl="1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재료비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: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영수증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+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거래명세서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(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선택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-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견적서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),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사진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함초롬돋움" panose="020B0504000101010101" pitchFamily="50" charset="-127"/>
            </a:endParaRPr>
          </a:p>
          <a:p>
            <a:pPr marL="609630" lvl="1" indent="-3048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회의비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: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영수증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+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회의록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정산 받을 대표학생 통장 사본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+ 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신분증 사본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1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부 제출</a:t>
            </a:r>
            <a:endParaRPr lang="en-US" altLang="ko-KR" sz="20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(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정산담당자는 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LINC3.0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사업 </a:t>
            </a:r>
            <a:r>
              <a:rPr lang="ko-KR" altLang="en-US" sz="2000" b="1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참여학과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소속 학생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-</a:t>
            </a:r>
            <a:r>
              <a:rPr lang="ko-KR" altLang="en-US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팀장</a:t>
            </a:r>
            <a:r>
              <a:rPr lang="en-US" altLang="ko-KR" sz="20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800" y="332486"/>
            <a:ext cx="720000" cy="720000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422275" y="1193800"/>
            <a:ext cx="4000500" cy="5486400"/>
            <a:chOff x="520701" y="1193800"/>
            <a:chExt cx="4000500" cy="5486400"/>
          </a:xfrm>
        </p:grpSpPr>
        <p:sp>
          <p:nvSpPr>
            <p:cNvPr id="14" name="직사각형 13"/>
            <p:cNvSpPr/>
            <p:nvPr/>
          </p:nvSpPr>
          <p:spPr>
            <a:xfrm>
              <a:off x="520701" y="1193800"/>
              <a:ext cx="4000500" cy="54864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6" t="2565" r="6162" b="8736"/>
            <a:stretch/>
          </p:blipFill>
          <p:spPr>
            <a:xfrm>
              <a:off x="724430" y="1362258"/>
              <a:ext cx="3593041" cy="51494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797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8"/>
    </mc:Choice>
    <mc:Fallback xmlns="">
      <p:transition spd="slow" advTm="21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accel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accel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186999" cy="776345"/>
            <a:chOff x="1028700" y="971550"/>
            <a:chExt cx="9280498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9280498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집행정산서 작성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14" name="직사각형 13"/>
          <p:cNvSpPr/>
          <p:nvPr/>
        </p:nvSpPr>
        <p:spPr>
          <a:xfrm>
            <a:off x="570916" y="1193800"/>
            <a:ext cx="4017433" cy="5537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4705664" y="1193800"/>
            <a:ext cx="3828153" cy="3200400"/>
            <a:chOff x="6983171" y="1790700"/>
            <a:chExt cx="5742229" cy="4800600"/>
          </a:xfrm>
        </p:grpSpPr>
        <p:sp>
          <p:nvSpPr>
            <p:cNvPr id="20" name="직사각형 19"/>
            <p:cNvSpPr/>
            <p:nvPr/>
          </p:nvSpPr>
          <p:spPr>
            <a:xfrm>
              <a:off x="6983171" y="1790700"/>
              <a:ext cx="5742229" cy="48006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7070" y="1884245"/>
              <a:ext cx="5439218" cy="4630855"/>
            </a:xfrm>
            <a:prstGeom prst="rect">
              <a:avLst/>
            </a:prstGeom>
          </p:spPr>
        </p:pic>
      </p:grp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2593" r="4952" b="7778"/>
          <a:stretch/>
        </p:blipFill>
        <p:spPr>
          <a:xfrm>
            <a:off x="659816" y="1256164"/>
            <a:ext cx="3818995" cy="5373237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893496" y="2900680"/>
            <a:ext cx="1625600" cy="66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91525" y="2486223"/>
            <a:ext cx="1672253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①지출증빙영수증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66469" y="4302675"/>
            <a:ext cx="1300356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②거래명세서</a:t>
            </a:r>
            <a:endParaRPr lang="en-US" altLang="ko-KR" sz="133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24" name="TextBox 5"/>
          <p:cNvSpPr txBox="1"/>
          <p:nvPr/>
        </p:nvSpPr>
        <p:spPr>
          <a:xfrm>
            <a:off x="5142215" y="4393815"/>
            <a:ext cx="6197600" cy="230909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[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양식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2-3]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영수증 </a:t>
            </a:r>
            <a:r>
              <a:rPr lang="ko-KR" altLang="en-US" sz="1667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첨부지에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영수증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거래명세서 등 부착할 것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영수증은 겹치지 않도록 풀로 완벽하게 부착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테이프 사용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X)</a:t>
            </a: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영수증이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A4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출력된 경우 따로 영수증 </a:t>
            </a:r>
            <a:r>
              <a:rPr lang="ko-KR" altLang="en-US" sz="1667" kern="1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첨부지에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부착하지 않고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순번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-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사용일자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-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금액을 상단부분에 기재한 후 제출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할 것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물품 사진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+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활용사진은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[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양식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함초롬돋움" panose="020B0504000101010101" pitchFamily="50" charset="-127"/>
              </a:rPr>
              <a:t>2-4]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양식 활용하여 제출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집행정산서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영수증 첨부지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재료비 증빙자료 순번 모두 동일해야 함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33609" y="1684755"/>
            <a:ext cx="1114408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③증빙사진</a:t>
            </a:r>
            <a:endParaRPr lang="en-US" altLang="ko-KR" sz="133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3" name="직사각형 2"/>
          <p:cNvSpPr/>
          <p:nvPr/>
        </p:nvSpPr>
        <p:spPr>
          <a:xfrm>
            <a:off x="719667" y="1337733"/>
            <a:ext cx="457200" cy="2032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4859867" y="1325033"/>
            <a:ext cx="457200" cy="2032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34" y="3429000"/>
            <a:ext cx="1092755" cy="1092755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8636276" y="2367746"/>
            <a:ext cx="2428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11" indent="-228611">
              <a:buFont typeface="Wingdings" panose="05000000000000000000" pitchFamily="2" charset="2"/>
              <a:buChar char="ü"/>
            </a:pPr>
            <a:r>
              <a:rPr lang="ko-KR" altLang="en-US" sz="16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모든 영수증 및 증빙자료</a:t>
            </a:r>
            <a:endParaRPr lang="en-US" altLang="ko-KR" sz="1600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r>
              <a:rPr lang="en-US" altLang="ko-KR" sz="16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(</a:t>
            </a:r>
            <a:r>
              <a:rPr lang="ko-KR" altLang="en-US" sz="16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거래명세서</a:t>
            </a:r>
            <a:r>
              <a:rPr lang="en-US" altLang="ko-KR" sz="16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견적서 등</a:t>
            </a:r>
            <a:r>
              <a:rPr lang="en-US" altLang="ko-KR" sz="16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  <a:p>
            <a:r>
              <a:rPr lang="ko-KR" altLang="en-US" sz="1600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원본으로 제출 해야 함</a:t>
            </a:r>
            <a:endParaRPr lang="en-US" altLang="ko-KR" sz="1600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815" y="332486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1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5"/>
    </mc:Choice>
    <mc:Fallback xmlns="">
      <p:transition spd="slow" advTm="3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재료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24" name="TextBox 5"/>
          <p:cNvSpPr txBox="1"/>
          <p:nvPr/>
        </p:nvSpPr>
        <p:spPr>
          <a:xfrm>
            <a:off x="603355" y="4121212"/>
            <a:ext cx="6182439" cy="230909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지출증빙 영수증 승인번호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or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식별번호 확인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ex) </a:t>
            </a: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201*****68 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등 </a:t>
            </a:r>
            <a:endParaRPr lang="en-US" altLang="ko-KR" sz="1667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개인 핸드폰 번호로 발행한 경우 업체 요청하여 </a:t>
            </a:r>
            <a:r>
              <a:rPr lang="ko-KR" altLang="en-US" sz="1667" kern="11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재발행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해야 함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지출증빙영수증 상 구입한 물품의 </a:t>
            </a:r>
            <a:r>
              <a:rPr lang="ko-KR" altLang="en-US" sz="1667" u="sng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함초롬돋움" panose="020B0504000101010101" pitchFamily="50" charset="-127"/>
              </a:rPr>
              <a:t>내역이 확인되는 경우</a:t>
            </a:r>
            <a:endParaRPr lang="en-US" altLang="ko-KR" sz="1667" u="sng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  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거래명세서를 따로 제출하지 않아도 됨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   (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단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,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품명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/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수량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/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단가 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/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금액 모두 확인 가능 해야 함</a:t>
            </a: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   * </a:t>
            </a:r>
            <a:r>
              <a:rPr lang="ko-KR" altLang="en-US" sz="1667" kern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품목명이 길어서 잘려있는 경우 거래명세서 제출해야 함</a:t>
            </a:r>
            <a:endParaRPr lang="en-US" altLang="ko-KR" sz="1667" kern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928310" y="0"/>
            <a:ext cx="2911186" cy="6858000"/>
            <a:chOff x="10644621" y="0"/>
            <a:chExt cx="4366779" cy="10287000"/>
          </a:xfrm>
        </p:grpSpPr>
        <p:sp>
          <p:nvSpPr>
            <p:cNvPr id="20" name="직사각형 19"/>
            <p:cNvSpPr/>
            <p:nvPr/>
          </p:nvSpPr>
          <p:spPr>
            <a:xfrm>
              <a:off x="10644621" y="0"/>
              <a:ext cx="4366779" cy="102870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5" t="29258" r="32193" b="7251"/>
            <a:stretch/>
          </p:blipFill>
          <p:spPr>
            <a:xfrm>
              <a:off x="10858395" y="164986"/>
              <a:ext cx="3939230" cy="9931514"/>
            </a:xfrm>
            <a:prstGeom prst="rect">
              <a:avLst/>
            </a:prstGeom>
          </p:spPr>
        </p:pic>
      </p:grpSp>
      <p:sp>
        <p:nvSpPr>
          <p:cNvPr id="16" name="직사각형 15"/>
          <p:cNvSpPr/>
          <p:nvPr/>
        </p:nvSpPr>
        <p:spPr>
          <a:xfrm>
            <a:off x="7070826" y="5359400"/>
            <a:ext cx="2626153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438401" y="1723782"/>
            <a:ext cx="3391483" cy="221321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5" t="42322" r="32193" b="42001"/>
          <a:stretch/>
        </p:blipFill>
        <p:spPr>
          <a:xfrm>
            <a:off x="2530504" y="1825382"/>
            <a:ext cx="3207275" cy="1996680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2463366" y="1969087"/>
            <a:ext cx="3215146" cy="8553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1172">
            <a:off x="5779197" y="1878939"/>
            <a:ext cx="1282274" cy="656568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9228667" y="5003800"/>
            <a:ext cx="1524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4"/>
          <p:cNvSpPr txBox="1"/>
          <p:nvPr/>
        </p:nvSpPr>
        <p:spPr>
          <a:xfrm>
            <a:off x="355600" y="1270368"/>
            <a:ext cx="20320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오프라인 구매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43017" y="1815198"/>
            <a:ext cx="1672253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①지출증빙영수증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7146923" y="6299197"/>
            <a:ext cx="16256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815" y="332486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5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7"/>
    </mc:Choice>
    <mc:Fallback xmlns="">
      <p:transition spd="slow" advTm="30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355600" y="332486"/>
            <a:ext cx="6807200" cy="776345"/>
            <a:chOff x="1028700" y="971550"/>
            <a:chExt cx="10210800" cy="1164518"/>
          </a:xfrm>
        </p:grpSpPr>
        <p:sp>
          <p:nvSpPr>
            <p:cNvPr id="9" name="TextBox 4"/>
            <p:cNvSpPr txBox="1"/>
            <p:nvPr/>
          </p:nvSpPr>
          <p:spPr>
            <a:xfrm>
              <a:off x="1028700" y="971550"/>
              <a:ext cx="10210800" cy="8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[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예시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] </a:t>
              </a:r>
              <a:r>
                <a:rPr lang="ko-KR" altLang="en-US" sz="2999" dirty="0" err="1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캡스톤디자인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영수증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재료</a:t>
              </a:r>
              <a:r>
                <a:rPr lang="en-US" altLang="ko-KR" sz="2999" dirty="0">
                  <a:solidFill>
                    <a:srgbClr val="7E6B73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en-US" sz="2999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1" name="AutoShape 5"/>
            <p:cNvSpPr/>
            <p:nvPr/>
          </p:nvSpPr>
          <p:spPr>
            <a:xfrm>
              <a:off x="1028700" y="2021768"/>
              <a:ext cx="7867650" cy="114300"/>
            </a:xfrm>
            <a:prstGeom prst="rect">
              <a:avLst/>
            </a:prstGeom>
            <a:solidFill>
              <a:srgbClr val="FDCF60"/>
            </a:solidFill>
          </p:spPr>
        </p:sp>
      </p:grpSp>
      <p:sp>
        <p:nvSpPr>
          <p:cNvPr id="30" name="AutoShape 6"/>
          <p:cNvSpPr/>
          <p:nvPr/>
        </p:nvSpPr>
        <p:spPr>
          <a:xfrm>
            <a:off x="11430000" y="0"/>
            <a:ext cx="762000" cy="6858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5" name="타원 4"/>
          <p:cNvSpPr/>
          <p:nvPr/>
        </p:nvSpPr>
        <p:spPr>
          <a:xfrm>
            <a:off x="9228667" y="5003800"/>
            <a:ext cx="1524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4"/>
          <p:cNvSpPr txBox="1"/>
          <p:nvPr/>
        </p:nvSpPr>
        <p:spPr>
          <a:xfrm>
            <a:off x="355600" y="1270368"/>
            <a:ext cx="2032000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buFont typeface="Wingdings" panose="05000000000000000000" pitchFamily="2" charset="2"/>
              <a:buChar char="Ø"/>
            </a:pPr>
            <a:r>
              <a:rPr lang="ko-KR" altLang="en-US" sz="2000" dirty="0">
                <a:solidFill>
                  <a:srgbClr val="7E6B73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오프라인 구매</a:t>
            </a:r>
            <a:endParaRPr lang="en-US" sz="2000" dirty="0">
              <a:solidFill>
                <a:srgbClr val="7E6B73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098308" y="1998363"/>
            <a:ext cx="3149193" cy="2841444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4"/>
          <a:srcRect b="5735"/>
          <a:stretch/>
        </p:blipFill>
        <p:spPr>
          <a:xfrm>
            <a:off x="2264970" y="2115843"/>
            <a:ext cx="2842101" cy="2592167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2353362" y="3249014"/>
            <a:ext cx="2037295" cy="9782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727686" y="2224608"/>
            <a:ext cx="1672253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①지출증빙영수증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5290156" y="1270368"/>
            <a:ext cx="2911186" cy="48006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5"/>
          <a:srcRect b="-237"/>
          <a:stretch/>
        </p:blipFill>
        <p:spPr>
          <a:xfrm>
            <a:off x="5408550" y="1416062"/>
            <a:ext cx="2680001" cy="45092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471249" y="1452849"/>
            <a:ext cx="1300356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②거래명세서</a:t>
            </a:r>
            <a:endParaRPr lang="en-US" altLang="ko-KR" sz="133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533856" y="2905036"/>
            <a:ext cx="2463056" cy="10280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5"/>
          <p:cNvSpPr txBox="1"/>
          <p:nvPr/>
        </p:nvSpPr>
        <p:spPr>
          <a:xfrm>
            <a:off x="686561" y="5208310"/>
            <a:ext cx="6667015" cy="115454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지출증빙영수증 날짜 </a:t>
            </a: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=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거래명세서 날짜 동일 해야 함</a:t>
            </a:r>
            <a:endParaRPr lang="en-US" altLang="ko-KR" sz="1667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구입 당시 영수증과 물품 사진을 찍어둘 것</a:t>
            </a:r>
            <a:endParaRPr lang="en-US" altLang="ko-KR" sz="1667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E6B73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        (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사진 </a:t>
            </a:r>
            <a:r>
              <a:rPr lang="ko-KR" altLang="en-US" sz="1667" kern="1100" spc="-1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미제출</a:t>
            </a: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 </a:t>
            </a: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혹은 구입한 수량과 사진이 일치하지 않는 경우 인정 불가</a:t>
            </a:r>
            <a:r>
              <a:rPr lang="en-US" altLang="ko-KR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7E6B73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)</a:t>
            </a: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071" y="3824546"/>
            <a:ext cx="3828431" cy="210072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190683" y="3554534"/>
            <a:ext cx="1114408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③증빙사진</a:t>
            </a:r>
            <a:endParaRPr lang="en-US" altLang="ko-KR" sz="133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sp>
        <p:nvSpPr>
          <p:cNvPr id="34" name="TextBox 5"/>
          <p:cNvSpPr txBox="1"/>
          <p:nvPr/>
        </p:nvSpPr>
        <p:spPr>
          <a:xfrm>
            <a:off x="9026885" y="1751773"/>
            <a:ext cx="2403115" cy="115454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04815" indent="-30481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67" kern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45A6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함초롬돋움" panose="020B0504000101010101" pitchFamily="50" charset="-127"/>
              </a:rPr>
              <a:t>지출증빙영수증에 금액만 나와있는 경우 거래내역 별도 제출해야 함</a:t>
            </a:r>
            <a:endParaRPr lang="en-US" altLang="ko-KR" sz="1667" kern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45A6"/>
              </a:solidFill>
              <a:latin typeface="나눔스퀘어OTF" panose="020B0600000101010101" pitchFamily="34" charset="-127"/>
              <a:ea typeface="나눔스퀘어OTF" panose="020B0600000101010101" pitchFamily="34" charset="-127"/>
              <a:cs typeface="함초롬돋움" panose="020B0504000101010101" pitchFamily="50" charset="-127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7525">
            <a:off x="7972977" y="2412765"/>
            <a:ext cx="1282274" cy="65656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43" y="333695"/>
            <a:ext cx="720000" cy="72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5" y="333695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3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7"/>
    </mc:Choice>
    <mc:Fallback xmlns="">
      <p:transition spd="slow" advTm="2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29" grpId="0" animBg="1"/>
      <p:bldP spid="16" grpId="0" animBg="1"/>
      <p:bldP spid="33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2.1|1.2|1.7|1.4|1.1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2.3|2.3|2.3|1.6|2.5|2.4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2.3|2.4|2.2|2.4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4|2.3|1.3|1.1|2.4|4.7|3.4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2.4|2.8|2.1|3.1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7|0.8|2.2|0.9|1.6|6.2|1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7|0.8|2.2|0.9|1.6|6.2|1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|0.9|1.3|0.9|1.1|0.9|1.1|0.9|1.2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|1.5|1.6|1.3|2.1|1.8|1.5|2.8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4|1.5|1.8|1.6|1.2|2.4|2.5|2.5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|1.8|2.4|3.1|2.9|3.1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5|2.5|2.6|2.6|3.5|2|2.4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2.6|2.5|2.6|5.6|4.1|3.4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2|2.4|1.6|1.1|1|1.9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|2.3|1|1.1|1.5|2.6|2.2|2.7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나눔고딕"/>
        <a:ea typeface="나눔고딕"/>
        <a:cs typeface=""/>
      </a:majorFont>
      <a:minorFont>
        <a:latin typeface="나눔고딕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나눔고딕" panose="020D0604000000000000" pitchFamily="50" charset="-127"/>
            <a:ea typeface="나눔고딕" panose="020D0604000000000000" pitchFamily="50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" id="{4EFAE2BA-A23C-4FD1-A5CD-81B92BF7B9AD}" vid="{E5E001D0-F4A5-4292-9D3D-F4D3639174A0}"/>
    </a:ext>
  </a:extLst>
</a:theme>
</file>

<file path=ppt/theme/theme3.xml><?xml version="1.0" encoding="utf-8"?>
<a:theme xmlns:a="http://schemas.openxmlformats.org/drawingml/2006/main" name="Master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나눔고딕"/>
        <a:ea typeface="나눔고딕"/>
        <a:cs typeface=""/>
      </a:majorFont>
      <a:minorFont>
        <a:latin typeface="나눔고딕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나눔고딕"/>
        <a:ea typeface="나눔고딕"/>
        <a:cs typeface=""/>
      </a:majorFont>
      <a:minorFont>
        <a:latin typeface="나눔고딕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15338</TotalTime>
  <Words>1780</Words>
  <Application>Microsoft Office PowerPoint</Application>
  <PresentationFormat>와이드스크린</PresentationFormat>
  <Paragraphs>237</Paragraphs>
  <Slides>19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19</vt:i4>
      </vt:variant>
    </vt:vector>
  </HeadingPairs>
  <TitlesOfParts>
    <vt:vector size="36" baseType="lpstr">
      <vt:lpstr>맑은 고딕</vt:lpstr>
      <vt:lpstr>Wingdings</vt:lpstr>
      <vt:lpstr>나눔스퀘어OTF ExtraBold</vt:lpstr>
      <vt:lpstr>함초롬돋움</vt:lpstr>
      <vt:lpstr>Arial</vt:lpstr>
      <vt:lpstr>THE개이득</vt:lpstr>
      <vt:lpstr>나눔스퀘어OTF Light</vt:lpstr>
      <vt:lpstr>나눔스퀘어OTF Bold</vt:lpstr>
      <vt:lpstr>나눔스퀘어 ExtraBold</vt:lpstr>
      <vt:lpstr>나눔고딕</vt:lpstr>
      <vt:lpstr>HY헤드라인M</vt:lpstr>
      <vt:lpstr>나눔스퀘어OTF</vt:lpstr>
      <vt:lpstr>나눔스퀘어 Bold</vt:lpstr>
      <vt:lpstr>Blank</vt:lpstr>
      <vt:lpstr>1_test</vt:lpstr>
      <vt:lpstr>Master template</vt:lpstr>
      <vt:lpstr>A4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ucky L</dc:creator>
  <cp:lastModifiedBy>user</cp:lastModifiedBy>
  <cp:revision>6735</cp:revision>
  <cp:lastPrinted>2020-06-30T10:28:20Z</cp:lastPrinted>
  <dcterms:created xsi:type="dcterms:W3CDTF">2018-07-03T04:51:16Z</dcterms:created>
  <dcterms:modified xsi:type="dcterms:W3CDTF">2023-06-30T02:14:37Z</dcterms:modified>
</cp:coreProperties>
</file>